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74" r:id="rId5"/>
    <p:sldId id="275" r:id="rId6"/>
    <p:sldId id="276" r:id="rId7"/>
    <p:sldId id="263" r:id="rId8"/>
    <p:sldId id="268" r:id="rId9"/>
    <p:sldId id="261" r:id="rId10"/>
    <p:sldId id="277" r:id="rId11"/>
    <p:sldId id="278" r:id="rId12"/>
    <p:sldId id="264" r:id="rId13"/>
    <p:sldId id="270" r:id="rId14"/>
    <p:sldId id="271" r:id="rId15"/>
    <p:sldId id="266" r:id="rId16"/>
    <p:sldId id="267" r:id="rId17"/>
    <p:sldId id="272" r:id="rId18"/>
    <p:sldId id="279" r:id="rId19"/>
    <p:sldId id="280" r:id="rId20"/>
    <p:sldId id="27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3D07"/>
    <a:srgbClr val="800000"/>
    <a:srgbClr val="000000"/>
    <a:srgbClr val="663300"/>
    <a:srgbClr val="822204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982" autoAdjust="0"/>
    <p:restoredTop sz="98535" autoAdjust="0"/>
  </p:normalViewPr>
  <p:slideViewPr>
    <p:cSldViewPr snapToGrid="0">
      <p:cViewPr>
        <p:scale>
          <a:sx n="75" d="100"/>
          <a:sy n="75" d="100"/>
        </p:scale>
        <p:origin x="-462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4950" y="5008563"/>
            <a:ext cx="9144000" cy="1252537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i="1">
                <a:solidFill>
                  <a:srgbClr val="002060"/>
                </a:solidFill>
              </a:rPr>
              <a:t>Люблинская </a:t>
            </a:r>
            <a:r>
              <a:rPr lang="ru-RU" sz="2800" b="1" i="1" smtClean="0">
                <a:solidFill>
                  <a:srgbClr val="002060"/>
                </a:solidFill>
              </a:rPr>
              <a:t>М.Д.(ИЛИ </a:t>
            </a:r>
            <a:r>
              <a:rPr lang="ru-RU" sz="2800" b="1" i="1">
                <a:solidFill>
                  <a:srgbClr val="002060"/>
                </a:solidFill>
              </a:rPr>
              <a:t>РАН, ИНС РГПУ), Мизонова </a:t>
            </a:r>
            <a:r>
              <a:rPr lang="ru-RU" sz="2800" b="1" i="1" smtClean="0">
                <a:solidFill>
                  <a:srgbClr val="002060"/>
                </a:solidFill>
              </a:rPr>
              <a:t>А.Н. (</a:t>
            </a:r>
            <a:r>
              <a:rPr lang="ru-RU" sz="2800" b="1" i="1">
                <a:solidFill>
                  <a:srgbClr val="002060"/>
                </a:solidFill>
              </a:rPr>
              <a:t>СПбГУ), </a:t>
            </a:r>
            <a:r>
              <a:rPr lang="ru-RU" sz="2800" b="1" i="1" smtClean="0">
                <a:solidFill>
                  <a:srgbClr val="002060"/>
                </a:solidFill>
              </a:rPr>
              <a:t>Рябчикова </a:t>
            </a:r>
            <a:r>
              <a:rPr lang="ru-RU" sz="2800" b="1" i="1">
                <a:solidFill>
                  <a:srgbClr val="002060"/>
                </a:solidFill>
              </a:rPr>
              <a:t>З.С</a:t>
            </a:r>
            <a:r>
              <a:rPr lang="ru-RU" sz="2800" b="1">
                <a:solidFill>
                  <a:srgbClr val="002060"/>
                </a:solidFill>
              </a:rPr>
              <a:t>., </a:t>
            </a:r>
            <a:r>
              <a:rPr lang="ru-RU" sz="2800" b="1" i="1">
                <a:solidFill>
                  <a:srgbClr val="002060"/>
                </a:solidFill>
              </a:rPr>
              <a:t>Валенкова</a:t>
            </a:r>
            <a:r>
              <a:rPr lang="en-US" sz="2800" b="1" i="1">
                <a:solidFill>
                  <a:srgbClr val="002060"/>
                </a:solidFill>
              </a:rPr>
              <a:t> </a:t>
            </a:r>
            <a:r>
              <a:rPr lang="ru-RU" sz="2800" b="1" i="1">
                <a:solidFill>
                  <a:srgbClr val="002060"/>
                </a:solidFill>
              </a:rPr>
              <a:t>В.В</a:t>
            </a:r>
            <a:r>
              <a:rPr lang="ru-RU" sz="2800" b="1" smtClean="0">
                <a:solidFill>
                  <a:srgbClr val="002060"/>
                </a:solidFill>
              </a:rPr>
              <a:t>.; </a:t>
            </a:r>
            <a:r>
              <a:rPr lang="ru-RU" sz="2800" b="1" i="1" smtClean="0">
                <a:solidFill>
                  <a:srgbClr val="002060"/>
                </a:solidFill>
              </a:rPr>
              <a:t>Журавлева М</a:t>
            </a:r>
            <a:r>
              <a:rPr lang="ru-RU" sz="2800" b="1" smtClean="0">
                <a:solidFill>
                  <a:srgbClr val="002060"/>
                </a:solidFill>
              </a:rPr>
              <a:t>.</a:t>
            </a:r>
            <a:r>
              <a:rPr lang="ru-RU" sz="2800" b="1" i="1" smtClean="0">
                <a:solidFill>
                  <a:srgbClr val="002060"/>
                </a:solidFill>
              </a:rPr>
              <a:t>Н.</a:t>
            </a:r>
            <a:r>
              <a:rPr lang="ru-RU" sz="2800" b="1" smtClean="0">
                <a:solidFill>
                  <a:srgbClr val="002060"/>
                </a:solidFill>
              </a:rPr>
              <a:t>,</a:t>
            </a:r>
            <a:r>
              <a:rPr lang="ru-RU" sz="2800" b="1" i="1" smtClean="0">
                <a:solidFill>
                  <a:srgbClr val="002060"/>
                </a:solidFill>
              </a:rPr>
              <a:t> Мартынова Ю.С.</a:t>
            </a:r>
            <a:r>
              <a:rPr lang="ru-RU" sz="2800" b="1" smtClean="0">
                <a:solidFill>
                  <a:srgbClr val="002060"/>
                </a:solidFill>
              </a:rPr>
              <a:t>; </a:t>
            </a:r>
            <a:r>
              <a:rPr lang="ru-RU" sz="2800" b="1" i="1">
                <a:solidFill>
                  <a:srgbClr val="002060"/>
                </a:solidFill>
              </a:rPr>
              <a:t>Суржикова </a:t>
            </a:r>
            <a:r>
              <a:rPr lang="ru-RU" sz="2800" b="1" i="1" smtClean="0">
                <a:solidFill>
                  <a:srgbClr val="002060"/>
                </a:solidFill>
              </a:rPr>
              <a:t>А.Д.</a:t>
            </a:r>
            <a:r>
              <a:rPr lang="ru-RU" sz="2800" b="1" smtClean="0">
                <a:solidFill>
                  <a:srgbClr val="002060"/>
                </a:solidFill>
              </a:rPr>
              <a:t>; </a:t>
            </a:r>
            <a:r>
              <a:rPr lang="ru-RU" sz="2800" b="1" i="1">
                <a:solidFill>
                  <a:srgbClr val="002060"/>
                </a:solidFill>
              </a:rPr>
              <a:t>Яптунэ </a:t>
            </a:r>
            <a:r>
              <a:rPr lang="ru-RU" sz="2800" b="1" i="1" smtClean="0">
                <a:solidFill>
                  <a:srgbClr val="002060"/>
                </a:solidFill>
              </a:rPr>
              <a:t>Е.Х.</a:t>
            </a:r>
            <a:r>
              <a:rPr lang="ru-RU" sz="2800" b="1" smtClean="0">
                <a:solidFill>
                  <a:srgbClr val="002060"/>
                </a:solidFill>
              </a:rPr>
              <a:t>, </a:t>
            </a:r>
            <a:r>
              <a:rPr lang="ru-RU" sz="2800" b="1" i="1">
                <a:solidFill>
                  <a:srgbClr val="002060"/>
                </a:solidFill>
              </a:rPr>
              <a:t>Чалолова </a:t>
            </a:r>
            <a:r>
              <a:rPr lang="ru-RU" sz="2800" b="1" i="1" smtClean="0">
                <a:solidFill>
                  <a:srgbClr val="002060"/>
                </a:solidFill>
              </a:rPr>
              <a:t>Н.С. </a:t>
            </a:r>
            <a:r>
              <a:rPr lang="ru-RU" sz="2800" b="1" i="1">
                <a:solidFill>
                  <a:srgbClr val="002060"/>
                </a:solidFill>
              </a:rPr>
              <a:t>(ИНС РГПУ)</a:t>
            </a:r>
            <a:r>
              <a:rPr lang="ru-RU" sz="2800" b="1">
                <a:solidFill>
                  <a:srgbClr val="002060"/>
                </a:solidFill>
              </a:rPr>
              <a:t> </a:t>
            </a:r>
            <a:endParaRPr lang="en-US" sz="2800" b="1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585" y="3911600"/>
            <a:ext cx="867140" cy="86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8700" y="231996"/>
            <a:ext cx="1339302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0" y="6073778"/>
            <a:ext cx="670718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2" y="4343400"/>
            <a:ext cx="535631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0" y="180360"/>
            <a:ext cx="2394074" cy="232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300" y="1608006"/>
            <a:ext cx="1092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>
                <a:solidFill>
                  <a:srgbClr val="C00000"/>
                </a:solidFill>
              </a:rPr>
              <a:t>ЧЕЛОВЕК КАК МОДЕЛЬ ОПИСАНИЯ </a:t>
            </a:r>
          </a:p>
          <a:p>
            <a:pPr algn="ctr"/>
            <a:r>
              <a:rPr lang="ru-RU" sz="4400" b="1" i="1">
                <a:solidFill>
                  <a:srgbClr val="C00000"/>
                </a:solidFill>
              </a:rPr>
              <a:t>ОКРУЖАЮЩЕГО ПРОСТРАНСТВА </a:t>
            </a:r>
            <a:br>
              <a:rPr lang="ru-RU" sz="4400" b="1" i="1">
                <a:solidFill>
                  <a:srgbClr val="C00000"/>
                </a:solidFill>
              </a:rPr>
            </a:br>
            <a:r>
              <a:rPr lang="ru-RU" sz="4400" b="1" i="1">
                <a:solidFill>
                  <a:srgbClr val="C00000"/>
                </a:solidFill>
              </a:rPr>
              <a:t>(СРАВНИТЕЛЬНЫЙ СЛОВАРЬ СОМОНИМОВ </a:t>
            </a:r>
          </a:p>
          <a:p>
            <a:pPr algn="ctr"/>
            <a:r>
              <a:rPr lang="ru-RU" sz="4400" b="1" i="1">
                <a:solidFill>
                  <a:srgbClr val="C00000"/>
                </a:solidFill>
              </a:rPr>
              <a:t>УРАЛЬСКИХ ЯЗЫКОВ)</a:t>
            </a:r>
            <a:endParaRPr lang="ru-RU" sz="44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55" y="1122583"/>
            <a:ext cx="8477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182688"/>
            <a:ext cx="12172950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6800" y="268150"/>
            <a:ext cx="8547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Фразеологизмы </a:t>
            </a:r>
            <a:r>
              <a:rPr lang="ru-RU" sz="5400" b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(финский</a:t>
            </a:r>
            <a:r>
              <a:rPr lang="ru-RU" sz="5400" b="1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73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95400" y="873542"/>
            <a:ext cx="9702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>
                <a:solidFill>
                  <a:srgbClr val="002060"/>
                </a:solidFill>
              </a:rPr>
              <a:t>Субстантивные. </a:t>
            </a:r>
          </a:p>
          <a:p>
            <a:r>
              <a:rPr lang="ru-RU" sz="2400">
                <a:solidFill>
                  <a:srgbClr val="002060"/>
                </a:solidFill>
              </a:rPr>
              <a:t>пример: </a:t>
            </a:r>
            <a:r>
              <a:rPr lang="ru-RU" sz="2400" i="1" u="sng">
                <a:solidFill>
                  <a:srgbClr val="002060"/>
                </a:solidFill>
              </a:rPr>
              <a:t>пāкв ōньси</a:t>
            </a:r>
            <a:r>
              <a:rPr lang="ru-RU" sz="2400" u="sng">
                <a:solidFill>
                  <a:srgbClr val="002060"/>
                </a:solidFill>
              </a:rPr>
              <a:t> – беременная (женщина/девушка) (дословный перевод: </a:t>
            </a:r>
            <a:r>
              <a:rPr lang="ru-RU" sz="2400" u="sng" smtClean="0">
                <a:solidFill>
                  <a:srgbClr val="002060"/>
                </a:solidFill>
              </a:rPr>
              <a:t>«шишку </a:t>
            </a:r>
            <a:r>
              <a:rPr lang="ru-RU" sz="2400" u="sng">
                <a:solidFill>
                  <a:srgbClr val="002060"/>
                </a:solidFill>
              </a:rPr>
              <a:t>(кедровую) </a:t>
            </a:r>
            <a:r>
              <a:rPr lang="ru-RU" sz="2400" u="sng" smtClean="0">
                <a:solidFill>
                  <a:srgbClr val="002060"/>
                </a:solidFill>
              </a:rPr>
              <a:t>имеет»);</a:t>
            </a:r>
            <a:endParaRPr lang="ru-RU" sz="2400" u="sng">
              <a:solidFill>
                <a:srgbClr val="002060"/>
              </a:solidFill>
            </a:endParaRPr>
          </a:p>
          <a:p>
            <a:pPr lvl="0"/>
            <a:r>
              <a:rPr lang="ru-RU" sz="2400">
                <a:solidFill>
                  <a:srgbClr val="002060"/>
                </a:solidFill>
              </a:rPr>
              <a:t>Адъективные. </a:t>
            </a:r>
          </a:p>
          <a:p>
            <a:r>
              <a:rPr lang="ru-RU" sz="2400">
                <a:solidFill>
                  <a:srgbClr val="002060"/>
                </a:solidFill>
              </a:rPr>
              <a:t>пример: </a:t>
            </a:r>
            <a:r>
              <a:rPr lang="ru-RU" sz="2400" i="1" u="sng">
                <a:solidFill>
                  <a:srgbClr val="002060"/>
                </a:solidFill>
              </a:rPr>
              <a:t>талква пāкиль –</a:t>
            </a:r>
            <a:r>
              <a:rPr lang="ru-RU" sz="2400" u="sng">
                <a:solidFill>
                  <a:srgbClr val="002060"/>
                </a:solidFill>
              </a:rPr>
              <a:t> низкий, невысокий, приземистый (дословный перевод: «низкий ствол»);</a:t>
            </a:r>
          </a:p>
          <a:p>
            <a:pPr lvl="0"/>
            <a:r>
              <a:rPr lang="ru-RU" sz="2400">
                <a:solidFill>
                  <a:srgbClr val="002060"/>
                </a:solidFill>
              </a:rPr>
              <a:t>Глагольные.</a:t>
            </a:r>
          </a:p>
          <a:p>
            <a:r>
              <a:rPr lang="ru-RU" sz="2400">
                <a:solidFill>
                  <a:srgbClr val="002060"/>
                </a:solidFill>
              </a:rPr>
              <a:t>пример: </a:t>
            </a:r>
            <a:r>
              <a:rPr lang="ru-RU" sz="2400" i="1" u="sng">
                <a:solidFill>
                  <a:srgbClr val="002060"/>
                </a:solidFill>
              </a:rPr>
              <a:t>нёл хосыт ӯнлуӈкве</a:t>
            </a:r>
            <a:r>
              <a:rPr lang="ru-RU" sz="2400" u="sng">
                <a:solidFill>
                  <a:srgbClr val="002060"/>
                </a:solidFill>
              </a:rPr>
              <a:t> – сидеть без дела (дословный перевод: «по длине носа сидеть»);</a:t>
            </a:r>
          </a:p>
          <a:p>
            <a:pPr lvl="0"/>
            <a:r>
              <a:rPr lang="ru-RU" sz="2400">
                <a:solidFill>
                  <a:srgbClr val="002060"/>
                </a:solidFill>
              </a:rPr>
              <a:t>Адвербиальные.</a:t>
            </a:r>
          </a:p>
          <a:p>
            <a:r>
              <a:rPr lang="ru-RU" sz="2400">
                <a:solidFill>
                  <a:srgbClr val="002060"/>
                </a:solidFill>
              </a:rPr>
              <a:t>пример: </a:t>
            </a:r>
            <a:r>
              <a:rPr lang="ru-RU" sz="2400" i="1" u="sng">
                <a:solidFill>
                  <a:srgbClr val="002060"/>
                </a:solidFill>
              </a:rPr>
              <a:t>мол тāлы</a:t>
            </a:r>
            <a:r>
              <a:rPr lang="ru-RU" sz="2400" u="sng">
                <a:solidFill>
                  <a:srgbClr val="002060"/>
                </a:solidFill>
              </a:rPr>
              <a:t> – употребляется для прекращения участия в разговоре (дословный перевод: «вчера зимой»);</a:t>
            </a:r>
          </a:p>
          <a:p>
            <a:pPr lvl="0"/>
            <a:r>
              <a:rPr lang="ru-RU" sz="2400">
                <a:solidFill>
                  <a:srgbClr val="002060"/>
                </a:solidFill>
              </a:rPr>
              <a:t>Междометные.</a:t>
            </a:r>
          </a:p>
          <a:p>
            <a:r>
              <a:rPr lang="ru-RU" sz="2400">
                <a:solidFill>
                  <a:srgbClr val="002060"/>
                </a:solidFill>
              </a:rPr>
              <a:t>пример: </a:t>
            </a:r>
            <a:r>
              <a:rPr lang="ru-RU" sz="2400" i="1" u="sng">
                <a:solidFill>
                  <a:srgbClr val="002060"/>
                </a:solidFill>
              </a:rPr>
              <a:t>сопра пӯпыг! – чудо/диво! (дословный перевод: «странный идол</a:t>
            </a:r>
            <a:r>
              <a:rPr lang="ru-RU" sz="2400" i="1" u="sng" smtClean="0">
                <a:solidFill>
                  <a:srgbClr val="002060"/>
                </a:solidFill>
              </a:rPr>
              <a:t>!»).</a:t>
            </a:r>
            <a:endParaRPr lang="ru-RU" sz="2400" u="sng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95896" y="343456"/>
            <a:ext cx="56148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mtClean="0">
                <a:solidFill>
                  <a:srgbClr val="822204"/>
                </a:solidFill>
              </a:rPr>
              <a:t>Фразеология </a:t>
            </a:r>
            <a:r>
              <a:rPr lang="ru-RU" sz="2800" b="1">
                <a:solidFill>
                  <a:srgbClr val="822204"/>
                </a:solidFill>
              </a:rPr>
              <a:t>мансийского </a:t>
            </a:r>
            <a:r>
              <a:rPr lang="ru-RU" sz="2800" b="1" smtClean="0">
                <a:solidFill>
                  <a:srgbClr val="822204"/>
                </a:solidFill>
              </a:rPr>
              <a:t>языка </a:t>
            </a:r>
            <a:endParaRPr lang="ru-RU" sz="2800" b="1">
              <a:solidFill>
                <a:srgbClr val="8222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4722" y="249535"/>
            <a:ext cx="7712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нтропонимы (финский)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19188"/>
            <a:ext cx="12192001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06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7988" y="164405"/>
            <a:ext cx="8419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mtClean="0">
                <a:ln w="1905"/>
                <a:gradFill>
                  <a:gsLst>
                    <a:gs pos="0">
                      <a:srgbClr val="809EC2">
                        <a:shade val="20000"/>
                        <a:satMod val="200000"/>
                      </a:srgbClr>
                    </a:gs>
                    <a:gs pos="78000">
                      <a:srgbClr val="809EC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809EC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Антропонимы (сравнение) </a:t>
            </a: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236917"/>
              </p:ext>
            </p:extLst>
          </p:nvPr>
        </p:nvGraphicFramePr>
        <p:xfrm>
          <a:off x="546099" y="1087735"/>
          <a:ext cx="11176000" cy="4406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613"/>
                <a:gridCol w="1382465"/>
                <a:gridCol w="1989716"/>
                <a:gridCol w="1498747"/>
                <a:gridCol w="1912194"/>
                <a:gridCol w="1434146"/>
                <a:gridCol w="2248119"/>
              </a:tblGrid>
              <a:tr h="370840">
                <a:tc gridSpan="7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cap="none" spc="0" smtClean="0">
                          <a:ln w="31550" cmpd="sng">
                            <a:gradFill>
                              <a:gsLst>
                                <a:gs pos="70000">
                                  <a:schemeClr val="accent6">
                                    <a:shade val="50000"/>
                                    <a:satMod val="190000"/>
                                  </a:schemeClr>
                                </a:gs>
                                <a:gs pos="0">
                                  <a:schemeClr val="accent6">
                                    <a:tint val="77000"/>
                                    <a:satMod val="18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outerShdw blurRad="50800" dist="40000" dir="5400000" algn="tl" rotWithShape="0">
                              <a:srgbClr val="000000">
                                <a:shade val="5000"/>
                                <a:satMod val="120000"/>
                                <a:alpha val="33000"/>
                              </a:srgbClr>
                            </a:outerShdw>
                          </a:effectLst>
                          <a:latin typeface="+mj-lt"/>
                        </a:rPr>
                        <a:t>ГОЛОВА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cap="none" spc="0" smtClean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cap="none" spc="0" smtClean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cap="none" spc="0" smtClean="0">
                        <a:ln w="31550" cmpd="sng">
                          <a:gradFill>
                            <a:gsLst>
                              <a:gs pos="70000">
                                <a:schemeClr val="accent6">
                                  <a:shade val="50000"/>
                                  <a:satMod val="190000"/>
                                </a:schemeClr>
                              </a:gs>
                              <a:gs pos="0">
                                <a:schemeClr val="accent6">
                                  <a:tint val="77000"/>
                                  <a:satMod val="18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outerShdw blurRad="50800" dist="40000" dir="5400000" algn="tl" rotWithShape="0">
                            <a:srgbClr val="000000">
                              <a:shade val="5000"/>
                              <a:satMod val="120000"/>
                              <a:alpha val="33000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mtClean="0"/>
                    </a:p>
                    <a:p>
                      <a:r>
                        <a:rPr lang="ru-RU" b="1" smtClean="0">
                          <a:solidFill>
                            <a:srgbClr val="002060"/>
                          </a:solidFill>
                        </a:rPr>
                        <a:t>Фин</a:t>
                      </a:r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Lahopää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глупец </a:t>
                      </a:r>
                    </a:p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(букв. гниль+</a:t>
                      </a:r>
                    </a:p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голова)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humalapäissä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Пьяный (букв. хмель-голова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Rättipää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араб, мусульманин, (букв. тряпка+ голова)</a:t>
                      </a: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mtClean="0"/>
                    </a:p>
                    <a:p>
                      <a:r>
                        <a:rPr lang="ru-RU" b="1" smtClean="0">
                          <a:solidFill>
                            <a:srgbClr val="002060"/>
                          </a:solidFill>
                        </a:rPr>
                        <a:t>Вепс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habeine pä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болван (букв. осиновая голова)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haikarpä Jä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разиня, растяпа; зевака (бкв. угар-голова)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kivipä Sod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упрямец (букв. камень-голова)</a:t>
                      </a:r>
                      <a:endParaRPr lang="ru-RU"/>
                    </a:p>
                  </a:txBody>
                  <a:tcPr/>
                </a:tc>
              </a:tr>
              <a:tr h="1017925">
                <a:tc>
                  <a:txBody>
                    <a:bodyPr/>
                    <a:lstStyle/>
                    <a:p>
                      <a:endParaRPr lang="ru-RU" b="1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b="1" smtClean="0">
                          <a:solidFill>
                            <a:srgbClr val="002060"/>
                          </a:solidFill>
                        </a:rPr>
                        <a:t>Хант</a:t>
                      </a:r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ухԓы ут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глупый (букв. безголовый человек)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0" i="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ух ат</a:t>
                      </a:r>
                      <a:r>
                        <a:rPr lang="en-US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ǝ</a:t>
                      </a:r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сумашедший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smtClean="0">
                          <a:solidFill>
                            <a:srgbClr val="002060"/>
                          </a:solidFill>
                        </a:rPr>
                        <a:t>Нен</a:t>
                      </a:r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ңэвася̆(сь)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Быть глупым (букв. без головы)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mtClean="0"/>
                    </a:p>
                    <a:p>
                      <a:r>
                        <a:rPr lang="ru-R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ңэвам’ пэртя</a:t>
                      </a:r>
                      <a:endParaRPr lang="ru-RU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Главарь, вожак стада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ңэвада саңгово”ңа</a:t>
                      </a:r>
                      <a:endParaRPr lang="ru-RU" b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Он </a:t>
                      </a:r>
                      <a:r>
                        <a:rPr lang="ru-RU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несообразительный (букв. голова тяжелая)</a:t>
                      </a: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536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69851"/>
            <a:ext cx="8986837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597215"/>
              </p:ext>
            </p:extLst>
          </p:nvPr>
        </p:nvGraphicFramePr>
        <p:xfrm>
          <a:off x="405607" y="1054100"/>
          <a:ext cx="11125198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93"/>
                <a:gridCol w="1879600"/>
                <a:gridCol w="1727200"/>
                <a:gridCol w="1701800"/>
                <a:gridCol w="1913277"/>
                <a:gridCol w="1589314"/>
                <a:gridCol w="1589314"/>
              </a:tblGrid>
              <a:tr h="370840">
                <a:tc gridSpan="7">
                  <a:txBody>
                    <a:bodyPr/>
                    <a:lstStyle/>
                    <a:p>
                      <a:pPr algn="ctr"/>
                      <a:r>
                        <a:rPr lang="ru-RU" b="1" smtClean="0">
                          <a:solidFill>
                            <a:srgbClr val="002060"/>
                          </a:solidFill>
                        </a:rPr>
                        <a:t>ЛИЦО</a:t>
                      </a:r>
                      <a:endParaRPr lang="ru-RU" b="1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mtClean="0">
                          <a:solidFill>
                            <a:srgbClr val="002060"/>
                          </a:solidFill>
                        </a:rPr>
                        <a:t>Хант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18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щи па вєнш тăйтэн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бесстыжий (букв. такое лицо имеешь)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вєнш</a:t>
                      </a:r>
                      <a:r>
                        <a:rPr lang="en-US" sz="18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ǝԓ </a:t>
                      </a:r>
                      <a:r>
                        <a:rPr lang="ru-RU" sz="18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њўр вуйаӈ тух</a:t>
                      </a:r>
                      <a:r>
                        <a:rPr lang="en-US" sz="18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ǝԓǝ</a:t>
                      </a:r>
                      <a:r>
                        <a:rPr lang="ru-RU" sz="18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 нєрса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самодовольный (букв. лицо его как жирным крылом смазали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вєнш ӑнт тӑйты 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бессовестный (букв. не имеющий лица)</a:t>
                      </a:r>
                      <a:endParaRPr lang="ru-RU"/>
                    </a:p>
                  </a:txBody>
                  <a:tcPr/>
                </a:tc>
              </a:tr>
              <a:tr h="438574">
                <a:tc>
                  <a:txBody>
                    <a:bodyPr/>
                    <a:lstStyle/>
                    <a:p>
                      <a:r>
                        <a:rPr lang="ru-RU" smtClean="0">
                          <a:solidFill>
                            <a:srgbClr val="002060"/>
                          </a:solidFill>
                        </a:rPr>
                        <a:t>Нен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b="1">
                          <a:solidFill>
                            <a:schemeClr val="tx1"/>
                          </a:solidFill>
                          <a:effectLst/>
                        </a:rPr>
                        <a:t>сякӑн̆а вэва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>
                          <a:effectLst/>
                        </a:rPr>
                        <a:t>стыдно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b="1">
                          <a:effectLst/>
                        </a:rPr>
                        <a:t>сяд’ мирбя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>
                          <a:effectLst/>
                        </a:rPr>
                        <a:t>облик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b="1">
                          <a:effectLst/>
                        </a:rPr>
                        <a:t>сядота не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>
                          <a:effectLst/>
                        </a:rPr>
                        <a:t>красивая женщина</a:t>
                      </a:r>
                    </a:p>
                  </a:txBody>
                  <a:tcPr marL="28575" marR="28575" marT="0" marB="0" anchor="b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785442"/>
              </p:ext>
            </p:extLst>
          </p:nvPr>
        </p:nvGraphicFramePr>
        <p:xfrm>
          <a:off x="406400" y="3200400"/>
          <a:ext cx="11115994" cy="3485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293"/>
                <a:gridCol w="1368107"/>
                <a:gridCol w="2095500"/>
                <a:gridCol w="1574800"/>
                <a:gridCol w="2184400"/>
                <a:gridCol w="1409700"/>
                <a:gridCol w="1794194"/>
              </a:tblGrid>
              <a:tr h="468206">
                <a:tc gridSpan="7">
                  <a:txBody>
                    <a:bodyPr/>
                    <a:lstStyle/>
                    <a:p>
                      <a:pPr algn="ctr"/>
                      <a:r>
                        <a:rPr lang="ru-RU" smtClean="0"/>
                        <a:t>НОС </a:t>
                      </a:r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mtClean="0">
                          <a:solidFill>
                            <a:srgbClr val="002060"/>
                          </a:solidFill>
                        </a:rPr>
                        <a:t>Вепс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nenoita</a:t>
                      </a:r>
                      <a:endParaRPr lang="ru-RU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Сердиться, дуться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b="1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kantta nena</a:t>
                      </a: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таить злобу, вражду; дуться (букв. нести/таскать</a:t>
                      </a:r>
                    </a:p>
                    <a:p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/носить нос 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nenatoi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незлопамятный</a:t>
                      </a:r>
                      <a:endParaRPr lang="ru-RU" smtClean="0"/>
                    </a:p>
                    <a:p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(букв. </a:t>
                      </a:r>
                    </a:p>
                    <a:p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безносый )</a:t>
                      </a:r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>
                          <a:solidFill>
                            <a:srgbClr val="002060"/>
                          </a:solidFill>
                        </a:rPr>
                        <a:t>Хант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нюԓәԓ нюр варәс </a:t>
                      </a:r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зазнавшемся человеке (букв. нос-его будто прут)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нюԓ тайән тайты </a:t>
                      </a:r>
                      <a:endParaRPr lang="ru-RU" b="1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очень хорошо выучить (букв. на носу держать)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>
                          <a:solidFill>
                            <a:srgbClr val="002060"/>
                          </a:solidFill>
                        </a:rPr>
                        <a:t>Нен</a:t>
                      </a:r>
                      <a:endParaRPr lang="ru-RU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пыянда мюд хось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mtClean="0"/>
                        <a:t>Жильё найти (букв. Его</a:t>
                      </a:r>
                      <a:r>
                        <a:rPr lang="ru-RU" baseline="0" smtClean="0"/>
                        <a:t> носу  чехол)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пыямда мада ңэвада(сь)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отказаться наотрез</a:t>
                      </a:r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пыя’ ня”ӑм̆ синё</a:t>
                      </a:r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густой туман, беспросветная мгла</a:t>
                      </a:r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0234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8424" y="52547"/>
            <a:ext cx="37763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Этимология</a:t>
            </a:r>
          </a:p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Сравнение: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785938"/>
            <a:ext cx="8375656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644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6256" y="478472"/>
            <a:ext cx="594970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было раньше?</a:t>
            </a:r>
          </a:p>
          <a:p>
            <a:pPr algn="ctr"/>
            <a:endParaRPr lang="ru-RU" sz="54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528802"/>
            <a:ext cx="121920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mtClean="0">
                <a:solidFill>
                  <a:srgbClr val="002060"/>
                </a:solidFill>
              </a:rPr>
              <a:t>пыяʼ </a:t>
            </a:r>
            <a:r>
              <a:rPr lang="ru-RU" sz="3200" b="1">
                <a:solidFill>
                  <a:srgbClr val="002060"/>
                </a:solidFill>
              </a:rPr>
              <a:t>хан </a:t>
            </a:r>
            <a:r>
              <a:rPr lang="ru-RU" sz="3200">
                <a:solidFill>
                  <a:srgbClr val="002060"/>
                </a:solidFill>
              </a:rPr>
              <a:t>– нос </a:t>
            </a:r>
            <a:r>
              <a:rPr lang="ru-RU" sz="3200" smtClean="0">
                <a:solidFill>
                  <a:srgbClr val="002060"/>
                </a:solidFill>
              </a:rPr>
              <a:t>(перед) нарты (нен.) / </a:t>
            </a:r>
            <a:r>
              <a:rPr lang="ru-RU" sz="3200" b="1">
                <a:solidFill>
                  <a:srgbClr val="002060"/>
                </a:solidFill>
              </a:rPr>
              <a:t>Хоп </a:t>
            </a:r>
            <a:r>
              <a:rPr lang="ru-RU" sz="3200" b="1" smtClean="0">
                <a:solidFill>
                  <a:srgbClr val="002060"/>
                </a:solidFill>
              </a:rPr>
              <a:t>њуԓ</a:t>
            </a:r>
            <a:r>
              <a:rPr lang="en-US" sz="3200" b="1" smtClean="0">
                <a:solidFill>
                  <a:srgbClr val="002060"/>
                </a:solidFill>
              </a:rPr>
              <a:t> -</a:t>
            </a:r>
            <a:r>
              <a:rPr lang="ru-RU" sz="3200" b="1" smtClean="0">
                <a:solidFill>
                  <a:srgbClr val="002060"/>
                </a:solidFill>
              </a:rPr>
              <a:t> </a:t>
            </a:r>
            <a:r>
              <a:rPr lang="ru-RU" sz="3200" smtClean="0">
                <a:solidFill>
                  <a:srgbClr val="002060"/>
                </a:solidFill>
              </a:rPr>
              <a:t>нос лодки</a:t>
            </a:r>
            <a:endParaRPr lang="ru-RU" sz="3200" b="1" smtClean="0">
              <a:solidFill>
                <a:srgbClr val="002060"/>
              </a:solidFill>
            </a:endParaRPr>
          </a:p>
          <a:p>
            <a:r>
              <a:rPr lang="ru-RU" sz="3200" b="1" smtClean="0">
                <a:solidFill>
                  <a:srgbClr val="002060"/>
                </a:solidFill>
              </a:rPr>
              <a:t>Ед</a:t>
            </a:r>
            <a:r>
              <a:rPr lang="en-US" sz="3200" b="1" smtClean="0">
                <a:solidFill>
                  <a:srgbClr val="002060"/>
                </a:solidFill>
              </a:rPr>
              <a:t>’</a:t>
            </a:r>
            <a:r>
              <a:rPr lang="ru-RU" sz="3200" b="1" smtClean="0">
                <a:solidFill>
                  <a:srgbClr val="002060"/>
                </a:solidFill>
              </a:rPr>
              <a:t> ха</a:t>
            </a:r>
            <a:r>
              <a:rPr lang="en-US" sz="3200" b="1" smtClean="0">
                <a:solidFill>
                  <a:srgbClr val="002060"/>
                </a:solidFill>
              </a:rPr>
              <a:t>”</a:t>
            </a:r>
            <a:r>
              <a:rPr lang="ru-RU" sz="3200" b="1" smtClean="0">
                <a:solidFill>
                  <a:srgbClr val="002060"/>
                </a:solidFill>
              </a:rPr>
              <a:t> </a:t>
            </a:r>
            <a:r>
              <a:rPr lang="ru-RU" sz="3200" smtClean="0">
                <a:solidFill>
                  <a:srgbClr val="002060"/>
                </a:solidFill>
              </a:rPr>
              <a:t>– уши (т.е. ручки котла) (нен.) / хантыйский, </a:t>
            </a:r>
            <a:r>
              <a:rPr lang="en-US" sz="3200" b="1" smtClean="0">
                <a:solidFill>
                  <a:srgbClr val="002060"/>
                </a:solidFill>
              </a:rPr>
              <a:t>otti samuvaran korvista </a:t>
            </a:r>
            <a:r>
              <a:rPr lang="ru-RU" sz="3200" smtClean="0">
                <a:solidFill>
                  <a:srgbClr val="002060"/>
                </a:solidFill>
              </a:rPr>
              <a:t>вепсский – возьми самовар за «уши».</a:t>
            </a:r>
          </a:p>
          <a:p>
            <a:r>
              <a:rPr lang="ru-RU" sz="3200" b="1">
                <a:solidFill>
                  <a:srgbClr val="002060"/>
                </a:solidFill>
              </a:rPr>
              <a:t>ты” ңэва </a:t>
            </a:r>
            <a:r>
              <a:rPr lang="ru-RU" sz="3200" b="1" smtClean="0">
                <a:solidFill>
                  <a:srgbClr val="002060"/>
                </a:solidFill>
              </a:rPr>
              <a:t>- </a:t>
            </a:r>
            <a:r>
              <a:rPr lang="ru-RU" sz="3200" smtClean="0">
                <a:solidFill>
                  <a:srgbClr val="002060"/>
                </a:solidFill>
              </a:rPr>
              <a:t>вожак </a:t>
            </a:r>
            <a:r>
              <a:rPr lang="ru-RU" sz="3200">
                <a:solidFill>
                  <a:srgbClr val="002060"/>
                </a:solidFill>
              </a:rPr>
              <a:t>оленьего </a:t>
            </a:r>
            <a:r>
              <a:rPr lang="ru-RU" sz="3200" smtClean="0">
                <a:solidFill>
                  <a:srgbClr val="002060"/>
                </a:solidFill>
              </a:rPr>
              <a:t>стада</a:t>
            </a:r>
            <a:r>
              <a:rPr lang="ru-RU" sz="3200"/>
              <a:t> </a:t>
            </a:r>
            <a:r>
              <a:rPr lang="ru-RU" sz="3200" smtClean="0">
                <a:solidFill>
                  <a:srgbClr val="002060"/>
                </a:solidFill>
              </a:rPr>
              <a:t>(нен.); </a:t>
            </a:r>
          </a:p>
          <a:p>
            <a:r>
              <a:rPr lang="ru-RU" sz="3200" b="1" smtClean="0">
                <a:solidFill>
                  <a:srgbClr val="002060"/>
                </a:solidFill>
              </a:rPr>
              <a:t>салик </a:t>
            </a:r>
            <a:r>
              <a:rPr lang="en-US" sz="3200" b="1" smtClean="0">
                <a:solidFill>
                  <a:srgbClr val="002060"/>
                </a:solidFill>
              </a:rPr>
              <a:t>&lt; </a:t>
            </a:r>
            <a:r>
              <a:rPr lang="ru-RU" sz="3200" b="1">
                <a:solidFill>
                  <a:srgbClr val="002060"/>
                </a:solidFill>
              </a:rPr>
              <a:t>саля </a:t>
            </a:r>
            <a:r>
              <a:rPr lang="el-GR" sz="3200" smtClean="0">
                <a:solidFill>
                  <a:srgbClr val="002060"/>
                </a:solidFill>
              </a:rPr>
              <a:t>῾</a:t>
            </a:r>
            <a:r>
              <a:rPr lang="ru-RU" sz="3200" smtClean="0">
                <a:solidFill>
                  <a:srgbClr val="002060"/>
                </a:solidFill>
              </a:rPr>
              <a:t>локоть</a:t>
            </a:r>
            <a:r>
              <a:rPr lang="en-US" sz="3200" smtClean="0">
                <a:solidFill>
                  <a:srgbClr val="002060"/>
                </a:solidFill>
              </a:rPr>
              <a:t> &lt; </a:t>
            </a:r>
            <a:r>
              <a:rPr lang="ru-RU" sz="3200" smtClean="0">
                <a:solidFill>
                  <a:srgbClr val="002060"/>
                </a:solidFill>
              </a:rPr>
              <a:t>мысʾ</a:t>
            </a:r>
          </a:p>
          <a:p>
            <a:r>
              <a:rPr lang="ru-RU" sz="3200" b="1" smtClean="0">
                <a:solidFill>
                  <a:srgbClr val="002060"/>
                </a:solidFill>
              </a:rPr>
              <a:t>Паты</a:t>
            </a:r>
            <a:r>
              <a:rPr lang="ru-RU" sz="3200" smtClean="0">
                <a:solidFill>
                  <a:srgbClr val="002060"/>
                </a:solidFill>
              </a:rPr>
              <a:t> (хант) – зад/дно/конец</a:t>
            </a:r>
          </a:p>
          <a:p>
            <a:r>
              <a:rPr lang="ru-RU" sz="3200" b="1" smtClean="0">
                <a:solidFill>
                  <a:srgbClr val="002060"/>
                </a:solidFill>
              </a:rPr>
              <a:t>Ос </a:t>
            </a:r>
            <a:r>
              <a:rPr lang="en-US" sz="3200" smtClean="0">
                <a:solidFill>
                  <a:srgbClr val="002060"/>
                </a:solidFill>
              </a:rPr>
              <a:t>(</a:t>
            </a:r>
            <a:r>
              <a:rPr lang="ru-RU" sz="3200" smtClean="0">
                <a:solidFill>
                  <a:srgbClr val="002060"/>
                </a:solidFill>
              </a:rPr>
              <a:t>вепс) – лоб, фасад</a:t>
            </a:r>
          </a:p>
          <a:p>
            <a:endParaRPr lang="ru-RU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16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5500" y="952500"/>
            <a:ext cx="10541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>
                <a:solidFill>
                  <a:srgbClr val="002060"/>
                </a:solidFill>
              </a:rPr>
              <a:t>Тер/кер вильт </a:t>
            </a:r>
            <a:r>
              <a:rPr lang="ru-RU" sz="2400">
                <a:solidFill>
                  <a:srgbClr val="002060"/>
                </a:solidFill>
              </a:rPr>
              <a:t> - букв. «железное лицо», жестокий, злой, бессердечный (</a:t>
            </a:r>
            <a:r>
              <a:rPr lang="ru-RU" sz="2400">
                <a:solidFill>
                  <a:srgbClr val="0070C0"/>
                </a:solidFill>
              </a:rPr>
              <a:t>манс</a:t>
            </a:r>
            <a:r>
              <a:rPr lang="ru-RU" sz="2400">
                <a:solidFill>
                  <a:srgbClr val="002060"/>
                </a:solidFill>
              </a:rPr>
              <a:t>.)</a:t>
            </a:r>
          </a:p>
          <a:p>
            <a:r>
              <a:rPr lang="ru-RU" sz="2400" b="1">
                <a:solidFill>
                  <a:srgbClr val="002060"/>
                </a:solidFill>
              </a:rPr>
              <a:t>Самыӈ ааӈквал </a:t>
            </a:r>
            <a:r>
              <a:rPr lang="ru-RU" sz="2400">
                <a:solidFill>
                  <a:srgbClr val="002060"/>
                </a:solidFill>
              </a:rPr>
              <a:t>– букв. «глазастый пень», глупый, бестолковый (</a:t>
            </a:r>
            <a:r>
              <a:rPr lang="ru-RU" sz="2400">
                <a:solidFill>
                  <a:srgbClr val="0070C0"/>
                </a:solidFill>
              </a:rPr>
              <a:t>манс</a:t>
            </a:r>
            <a:r>
              <a:rPr lang="ru-RU" sz="2400">
                <a:solidFill>
                  <a:srgbClr val="002060"/>
                </a:solidFill>
              </a:rPr>
              <a:t>.)</a:t>
            </a:r>
          </a:p>
          <a:p>
            <a:r>
              <a:rPr lang="ru-RU" sz="2400" b="1">
                <a:solidFill>
                  <a:srgbClr val="002060"/>
                </a:solidFill>
              </a:rPr>
              <a:t>пеля</a:t>
            </a:r>
            <a:r>
              <a:rPr lang="en-US" sz="2400" b="1">
                <a:solidFill>
                  <a:srgbClr val="002060"/>
                </a:solidFill>
              </a:rPr>
              <a:t>ʼ </a:t>
            </a:r>
            <a:r>
              <a:rPr lang="ru-RU" sz="2400" b="1">
                <a:solidFill>
                  <a:srgbClr val="002060"/>
                </a:solidFill>
              </a:rPr>
              <a:t>сэв</a:t>
            </a:r>
            <a:r>
              <a:rPr lang="en-US" sz="2400" b="1">
                <a:solidFill>
                  <a:srgbClr val="002060"/>
                </a:solidFill>
              </a:rPr>
              <a:t> </a:t>
            </a:r>
            <a:r>
              <a:rPr lang="ru-RU" sz="2400" b="1">
                <a:solidFill>
                  <a:srgbClr val="002060"/>
                </a:solidFill>
              </a:rPr>
              <a:t>-</a:t>
            </a:r>
            <a:r>
              <a:rPr lang="en-US" sz="2400" b="1">
                <a:solidFill>
                  <a:srgbClr val="002060"/>
                </a:solidFill>
              </a:rPr>
              <a:t> pelälʼ sajil</a:t>
            </a:r>
            <a:r>
              <a:rPr lang="ru-RU" sz="2400" b="1">
                <a:solidFill>
                  <a:srgbClr val="002060"/>
                </a:solidFill>
              </a:rPr>
              <a:t> </a:t>
            </a:r>
            <a:r>
              <a:rPr lang="ru-RU" sz="2400" b="1" i="1">
                <a:solidFill>
                  <a:srgbClr val="002060"/>
                </a:solidFill>
              </a:rPr>
              <a:t>- </a:t>
            </a:r>
            <a:r>
              <a:rPr lang="en-US" sz="2400" b="1">
                <a:solidFill>
                  <a:srgbClr val="002060"/>
                </a:solidFill>
              </a:rPr>
              <a:t>silmäpuoli </a:t>
            </a:r>
            <a:r>
              <a:rPr lang="ru-RU" sz="2400" b="1">
                <a:solidFill>
                  <a:srgbClr val="002060"/>
                </a:solidFill>
              </a:rPr>
              <a:t> -</a:t>
            </a:r>
            <a:r>
              <a:rPr lang="ru-RU" sz="2400">
                <a:solidFill>
                  <a:srgbClr val="002060"/>
                </a:solidFill>
              </a:rPr>
              <a:t> одноглазый, букв. полуглазый (</a:t>
            </a:r>
            <a:r>
              <a:rPr lang="ru-RU" sz="2400">
                <a:solidFill>
                  <a:srgbClr val="0070C0"/>
                </a:solidFill>
              </a:rPr>
              <a:t>нен</a:t>
            </a:r>
            <a:r>
              <a:rPr lang="ru-RU" sz="2400">
                <a:solidFill>
                  <a:srgbClr val="002060"/>
                </a:solidFill>
              </a:rPr>
              <a:t>.-</a:t>
            </a:r>
            <a:r>
              <a:rPr lang="ru-RU" sz="2400">
                <a:solidFill>
                  <a:srgbClr val="0070C0"/>
                </a:solidFill>
              </a:rPr>
              <a:t>селькуп</a:t>
            </a:r>
            <a:r>
              <a:rPr lang="ru-RU" sz="2400">
                <a:solidFill>
                  <a:srgbClr val="002060"/>
                </a:solidFill>
              </a:rPr>
              <a:t>.-</a:t>
            </a:r>
            <a:r>
              <a:rPr lang="ru-RU" sz="2400">
                <a:solidFill>
                  <a:srgbClr val="0070C0"/>
                </a:solidFill>
              </a:rPr>
              <a:t>фин</a:t>
            </a:r>
            <a:r>
              <a:rPr lang="ru-RU" sz="2400" smtClean="0">
                <a:solidFill>
                  <a:srgbClr val="002060"/>
                </a:solidFill>
              </a:rPr>
              <a:t>. И </a:t>
            </a:r>
            <a:r>
              <a:rPr lang="ru-RU" sz="2400" smtClean="0">
                <a:solidFill>
                  <a:srgbClr val="0070C0"/>
                </a:solidFill>
              </a:rPr>
              <a:t>др</a:t>
            </a:r>
            <a:r>
              <a:rPr lang="ru-RU" sz="2400" smtClean="0">
                <a:solidFill>
                  <a:srgbClr val="002060"/>
                </a:solidFill>
              </a:rPr>
              <a:t>.)</a:t>
            </a:r>
            <a:r>
              <a:rPr lang="ru-RU" sz="2400" b="1">
                <a:solidFill>
                  <a:srgbClr val="002060"/>
                </a:solidFill>
              </a:rPr>
              <a:t/>
            </a:r>
            <a:br>
              <a:rPr lang="ru-RU" sz="2400" b="1">
                <a:solidFill>
                  <a:srgbClr val="002060"/>
                </a:solidFill>
              </a:rPr>
            </a:br>
            <a:r>
              <a:rPr lang="vi-VN" sz="2400" b="1">
                <a:solidFill>
                  <a:srgbClr val="002060"/>
                </a:solidFill>
              </a:rPr>
              <a:t>пăԓ пєлǝкǝн хөԓǝнтǝԓ</a:t>
            </a:r>
            <a:r>
              <a:rPr lang="ru-RU" sz="2400" b="1">
                <a:solidFill>
                  <a:srgbClr val="002060"/>
                </a:solidFill>
              </a:rPr>
              <a:t> </a:t>
            </a:r>
            <a:r>
              <a:rPr lang="ru-RU" sz="2400">
                <a:solidFill>
                  <a:srgbClr val="002060"/>
                </a:solidFill>
              </a:rPr>
              <a:t>- невнимательный букв. «половиной уха слушает» (</a:t>
            </a:r>
            <a:r>
              <a:rPr lang="ru-RU" sz="2400">
                <a:solidFill>
                  <a:srgbClr val="0070C0"/>
                </a:solidFill>
              </a:rPr>
              <a:t>хант</a:t>
            </a:r>
            <a:r>
              <a:rPr lang="ru-RU" sz="2400">
                <a:solidFill>
                  <a:srgbClr val="002060"/>
                </a:solidFill>
              </a:rPr>
              <a:t>.)</a:t>
            </a:r>
          </a:p>
          <a:p>
            <a:r>
              <a:rPr lang="ru-RU" sz="2400" b="1">
                <a:solidFill>
                  <a:srgbClr val="002060"/>
                </a:solidFill>
              </a:rPr>
              <a:t>habeine pä</a:t>
            </a:r>
            <a:r>
              <a:rPr lang="ru-RU" sz="2400">
                <a:solidFill>
                  <a:srgbClr val="002060"/>
                </a:solidFill>
              </a:rPr>
              <a:t> – болван, букв. “осиновая голова” (</a:t>
            </a:r>
            <a:r>
              <a:rPr lang="ru-RU" sz="2400">
                <a:solidFill>
                  <a:srgbClr val="0070C0"/>
                </a:solidFill>
              </a:rPr>
              <a:t>вепс</a:t>
            </a:r>
            <a:r>
              <a:rPr lang="ru-RU" sz="2400">
                <a:solidFill>
                  <a:srgbClr val="002060"/>
                </a:solidFill>
              </a:rPr>
              <a:t>.)</a:t>
            </a:r>
          </a:p>
          <a:p>
            <a:r>
              <a:rPr lang="ru-RU" sz="2400" b="1">
                <a:solidFill>
                  <a:srgbClr val="002060"/>
                </a:solidFill>
              </a:rPr>
              <a:t>ijle hajuid päs - </a:t>
            </a:r>
            <a:r>
              <a:rPr lang="ru-RU" sz="2400">
                <a:solidFill>
                  <a:srgbClr val="002060"/>
                </a:solidFill>
              </a:rPr>
              <a:t>нет ума в голове, неразумный , букв. «нет запахов в голове» (</a:t>
            </a:r>
            <a:r>
              <a:rPr lang="ru-RU" sz="2400">
                <a:solidFill>
                  <a:srgbClr val="0070C0"/>
                </a:solidFill>
              </a:rPr>
              <a:t>вепс</a:t>
            </a:r>
            <a:r>
              <a:rPr lang="ru-RU" sz="2400">
                <a:solidFill>
                  <a:srgbClr val="002060"/>
                </a:solidFill>
              </a:rPr>
              <a:t>.)</a:t>
            </a:r>
          </a:p>
          <a:p>
            <a:r>
              <a:rPr lang="ru-RU" sz="2400" b="1">
                <a:solidFill>
                  <a:srgbClr val="002060"/>
                </a:solidFill>
              </a:rPr>
              <a:t>sarnoiden oc</a:t>
            </a:r>
            <a:r>
              <a:rPr lang="ru-RU" sz="2400">
                <a:solidFill>
                  <a:srgbClr val="002060"/>
                </a:solidFill>
              </a:rPr>
              <a:t> - выдающийся сказочник, букв. «сказкин лоб» (</a:t>
            </a:r>
            <a:r>
              <a:rPr lang="ru-RU" sz="2400">
                <a:solidFill>
                  <a:srgbClr val="0070C0"/>
                </a:solidFill>
              </a:rPr>
              <a:t>вепсс</a:t>
            </a:r>
            <a:r>
              <a:rPr lang="ru-RU" sz="2400">
                <a:solidFill>
                  <a:srgbClr val="002060"/>
                </a:solidFill>
              </a:rPr>
              <a:t>. </a:t>
            </a:r>
            <a:r>
              <a:rPr lang="en-US" sz="2400">
                <a:solidFill>
                  <a:srgbClr val="002060"/>
                </a:solidFill>
              </a:rPr>
              <a:t>&lt; </a:t>
            </a:r>
            <a:r>
              <a:rPr lang="ru-RU" sz="2400">
                <a:solidFill>
                  <a:srgbClr val="0070C0"/>
                </a:solidFill>
              </a:rPr>
              <a:t>фин</a:t>
            </a:r>
            <a:r>
              <a:rPr lang="ru-RU" sz="2400">
                <a:solidFill>
                  <a:srgbClr val="002060"/>
                </a:solidFill>
              </a:rPr>
              <a:t>.)</a:t>
            </a:r>
          </a:p>
          <a:p>
            <a:r>
              <a:rPr lang="en-US" sz="2400" b="1">
                <a:solidFill>
                  <a:srgbClr val="002060"/>
                </a:solidFill>
              </a:rPr>
              <a:t>Poskisolisti</a:t>
            </a:r>
            <a:r>
              <a:rPr lang="ru-RU" sz="2400">
                <a:solidFill>
                  <a:srgbClr val="002060"/>
                </a:solidFill>
              </a:rPr>
              <a:t> – болтун, букв. «щека+солист»  (</a:t>
            </a:r>
            <a:r>
              <a:rPr lang="ru-RU" sz="2400">
                <a:solidFill>
                  <a:srgbClr val="0070C0"/>
                </a:solidFill>
              </a:rPr>
              <a:t>фин</a:t>
            </a:r>
            <a:r>
              <a:rPr lang="ru-RU" sz="2400">
                <a:solidFill>
                  <a:srgbClr val="002060"/>
                </a:solidFill>
              </a:rPr>
              <a:t>.)</a:t>
            </a:r>
          </a:p>
          <a:p>
            <a:r>
              <a:rPr lang="en-US" sz="2400" b="1">
                <a:solidFill>
                  <a:srgbClr val="002060"/>
                </a:solidFill>
              </a:rPr>
              <a:t>räkänokka, räkänenä</a:t>
            </a:r>
            <a:r>
              <a:rPr lang="ru-RU" sz="2400" b="1">
                <a:solidFill>
                  <a:srgbClr val="002060"/>
                </a:solidFill>
              </a:rPr>
              <a:t> </a:t>
            </a:r>
            <a:r>
              <a:rPr lang="ru-RU" sz="2400">
                <a:solidFill>
                  <a:srgbClr val="002060"/>
                </a:solidFill>
              </a:rPr>
              <a:t>– молодой, неопытный человек, букв. «сопля+ нос» (</a:t>
            </a:r>
            <a:r>
              <a:rPr lang="ru-RU" sz="2400">
                <a:solidFill>
                  <a:srgbClr val="0070C0"/>
                </a:solidFill>
              </a:rPr>
              <a:t>фин</a:t>
            </a:r>
            <a:r>
              <a:rPr lang="ru-RU" sz="2400">
                <a:solidFill>
                  <a:srgbClr val="002060"/>
                </a:solidFill>
              </a:rPr>
              <a:t>.)</a:t>
            </a:r>
            <a:br>
              <a:rPr lang="ru-RU" sz="2400">
                <a:solidFill>
                  <a:srgbClr val="002060"/>
                </a:solidFill>
              </a:rPr>
            </a:br>
            <a:r>
              <a:rPr lang="fi-FI" sz="2400" b="1">
                <a:solidFill>
                  <a:srgbClr val="002060"/>
                </a:solidFill>
              </a:rPr>
              <a:t>Hänen päänsä on (terävä) kuin partaveitsi </a:t>
            </a:r>
            <a:r>
              <a:rPr lang="ru-RU" sz="2400" b="1">
                <a:solidFill>
                  <a:srgbClr val="002060"/>
                </a:solidFill>
              </a:rPr>
              <a:t> </a:t>
            </a:r>
            <a:r>
              <a:rPr lang="ru-RU" sz="2400">
                <a:solidFill>
                  <a:srgbClr val="002060"/>
                </a:solidFill>
              </a:rPr>
              <a:t>- умный, букв. его/ее голова (острый) как бритва (</a:t>
            </a:r>
            <a:r>
              <a:rPr lang="ru-RU" sz="2400">
                <a:solidFill>
                  <a:srgbClr val="0070C0"/>
                </a:solidFill>
              </a:rPr>
              <a:t>фин</a:t>
            </a:r>
            <a:r>
              <a:rPr lang="ru-RU" sz="240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1450" y="135235"/>
            <a:ext cx="7591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Устойчивые выражения: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57699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4" y="1381424"/>
            <a:ext cx="5098045" cy="281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9443" y="274935"/>
            <a:ext cx="89035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Польза! </a:t>
            </a:r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Игровые </a:t>
            </a:r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технологии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4" y="3675063"/>
            <a:ext cx="5070284" cy="264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91300" y="1701800"/>
            <a:ext cx="3172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</a:rPr>
              <a:t>Разрабатываются для </a:t>
            </a:r>
          </a:p>
          <a:p>
            <a:r>
              <a:rPr lang="ru-RU" sz="2400" b="1">
                <a:solidFill>
                  <a:srgbClr val="002060"/>
                </a:solidFill>
              </a:rPr>
              <a:t>н</a:t>
            </a:r>
            <a:r>
              <a:rPr lang="ru-RU" sz="2400" b="1" smtClean="0">
                <a:solidFill>
                  <a:srgbClr val="002060"/>
                </a:solidFill>
              </a:rPr>
              <a:t>енецкого языка</a:t>
            </a:r>
            <a:endParaRPr lang="ru-RU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5639" y="176410"/>
            <a:ext cx="98417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Этимологическое исследование</a:t>
            </a:r>
          </a:p>
          <a:p>
            <a:pPr algn="ctr"/>
            <a:r>
              <a:rPr lang="ru-RU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«на пальцах</a:t>
            </a:r>
            <a:r>
              <a:rPr lang="ru-RU" sz="54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88" y="3991777"/>
            <a:ext cx="1122641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smtClean="0">
                <a:solidFill>
                  <a:srgbClr val="002060"/>
                </a:solidFill>
                <a:latin typeface="+mj-lt"/>
                <a:ea typeface="SimSun-ExtB" pitchFamily="49" charset="-122"/>
              </a:rPr>
              <a:t>Цель </a:t>
            </a:r>
            <a:r>
              <a:rPr lang="ru-RU" sz="2400" b="1">
                <a:solidFill>
                  <a:srgbClr val="002060"/>
                </a:solidFill>
                <a:latin typeface="+mj-lt"/>
                <a:ea typeface="SimSun-ExtB" pitchFamily="49" charset="-122"/>
              </a:rPr>
              <a:t>– исследовать названия пальцев в прибалтийско-финских языках, их морфологию, этимологию, участие в формировании фразеологизмов. Все исследование проводится в сравнительном аспекте.</a:t>
            </a:r>
          </a:p>
          <a:p>
            <a:pPr>
              <a:spcAft>
                <a:spcPts val="0"/>
              </a:spcAft>
            </a:pPr>
            <a:r>
              <a:rPr lang="ru-RU" sz="2400" b="1">
                <a:solidFill>
                  <a:srgbClr val="002060"/>
                </a:solidFill>
                <a:latin typeface="+mj-lt"/>
                <a:ea typeface="SimSun-ExtB" pitchFamily="49" charset="-122"/>
              </a:rPr>
              <a:t>Рассматриваются названия пальцев как на руках, так и на ногах. Изучение этих сомонимов показывает как общность некоторых названий, так и существенное различие в ряде языков – наличие или отсутствие названий для каких-либо пальцев, разницу в названиях.</a:t>
            </a:r>
            <a:endParaRPr lang="ru-RU" sz="2400" b="1">
              <a:solidFill>
                <a:srgbClr val="002060"/>
              </a:solidFill>
              <a:effectLst/>
              <a:latin typeface="+mj-lt"/>
              <a:ea typeface="SimSun-ExtB" pitchFamily="49" charset="-12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2032336"/>
            <a:ext cx="3530990" cy="1957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689" y="1943436"/>
            <a:ext cx="3265999" cy="180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788" y="1469071"/>
            <a:ext cx="296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</a:rPr>
              <a:t>Для вепсского языка</a:t>
            </a:r>
            <a:endParaRPr lang="ru-RU" sz="24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178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54" y="972631"/>
            <a:ext cx="3764991" cy="4895801"/>
          </a:xfrm>
          <a:prstGeom prst="rect">
            <a:avLst/>
          </a:prstGeom>
          <a:noFill/>
          <a:ln w="9525">
            <a:solidFill>
              <a:srgbClr val="82220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06237" y="-19235738"/>
            <a:ext cx="3582859" cy="45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513" y="1117600"/>
            <a:ext cx="3162421" cy="40037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25600" y="5963166"/>
            <a:ext cx="285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ЧАСТИ ТЕЛА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22298" y="5314434"/>
            <a:ext cx="114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ЛИЦО</a:t>
            </a:r>
            <a:endParaRPr lang="ru-RU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958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08917" y="2967335"/>
            <a:ext cx="39741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ПУМАЩИПА</a:t>
            </a:r>
            <a:endParaRPr lang="ru-RU" sz="5400" b="1" cap="none" spc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709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8203" y="478135"/>
            <a:ext cx="9618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Тело – дом – окружающий мир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913" y="1401464"/>
            <a:ext cx="6781800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48900" y="1563468"/>
            <a:ext cx="1993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rgbClr val="0070C0"/>
                </a:solidFill>
              </a:rPr>
              <a:t>Маха </a:t>
            </a:r>
            <a:r>
              <a:rPr lang="ru-RU" smtClean="0"/>
              <a:t>– </a:t>
            </a:r>
            <a:r>
              <a:rPr lang="ru-RU" b="1" smtClean="0"/>
              <a:t>спина</a:t>
            </a:r>
          </a:p>
          <a:p>
            <a:r>
              <a:rPr lang="ru-RU" b="1" i="1" smtClean="0">
                <a:solidFill>
                  <a:srgbClr val="0070C0"/>
                </a:solidFill>
              </a:rPr>
              <a:t>Маханя</a:t>
            </a:r>
            <a:r>
              <a:rPr lang="en-US" b="1" i="1" smtClean="0">
                <a:solidFill>
                  <a:srgbClr val="0070C0"/>
                </a:solidFill>
              </a:rPr>
              <a:t>`</a:t>
            </a:r>
            <a:r>
              <a:rPr lang="ru-RU" b="1" i="1" smtClean="0">
                <a:solidFill>
                  <a:srgbClr val="0070C0"/>
                </a:solidFill>
              </a:rPr>
              <a:t> </a:t>
            </a:r>
            <a:r>
              <a:rPr lang="ru-RU" smtClean="0"/>
              <a:t>- </a:t>
            </a:r>
            <a:r>
              <a:rPr lang="ru-RU" b="1" smtClean="0"/>
              <a:t>правый</a:t>
            </a:r>
            <a:endParaRPr lang="ru-RU" b="1"/>
          </a:p>
        </p:txBody>
      </p:sp>
      <p:sp>
        <p:nvSpPr>
          <p:cNvPr id="5" name="TextBox 4"/>
          <p:cNvSpPr txBox="1"/>
          <p:nvPr/>
        </p:nvSpPr>
        <p:spPr>
          <a:xfrm>
            <a:off x="8026400" y="2000934"/>
            <a:ext cx="1848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smtClean="0">
                <a:solidFill>
                  <a:srgbClr val="0070C0"/>
                </a:solidFill>
              </a:rPr>
              <a:t>Ся</a:t>
            </a:r>
            <a:r>
              <a:rPr lang="en-US" b="1" i="1" smtClean="0">
                <a:solidFill>
                  <a:srgbClr val="0070C0"/>
                </a:solidFill>
              </a:rPr>
              <a:t>’</a:t>
            </a:r>
            <a:r>
              <a:rPr lang="ru-RU" b="1" i="1" smtClean="0">
                <a:solidFill>
                  <a:srgbClr val="0070C0"/>
                </a:solidFill>
              </a:rPr>
              <a:t> </a:t>
            </a:r>
            <a:r>
              <a:rPr lang="ru-RU" smtClean="0"/>
              <a:t>– </a:t>
            </a:r>
            <a:r>
              <a:rPr lang="ru-RU" b="1" smtClean="0"/>
              <a:t>лицо</a:t>
            </a:r>
          </a:p>
          <a:p>
            <a:r>
              <a:rPr lang="ru-RU" b="1" i="1" smtClean="0">
                <a:solidFill>
                  <a:srgbClr val="0070C0"/>
                </a:solidFill>
              </a:rPr>
              <a:t>Сятаня</a:t>
            </a:r>
            <a:r>
              <a:rPr lang="en-US" b="1" i="1" smtClean="0">
                <a:solidFill>
                  <a:srgbClr val="0070C0"/>
                </a:solidFill>
              </a:rPr>
              <a:t>’</a:t>
            </a:r>
            <a:r>
              <a:rPr lang="ru-RU" b="1" i="1" smtClean="0">
                <a:solidFill>
                  <a:srgbClr val="0070C0"/>
                </a:solidFill>
              </a:rPr>
              <a:t> </a:t>
            </a:r>
            <a:r>
              <a:rPr lang="ru-RU" smtClean="0"/>
              <a:t>- </a:t>
            </a:r>
            <a:r>
              <a:rPr lang="ru-RU" b="1" smtClean="0"/>
              <a:t>левый</a:t>
            </a:r>
            <a:endParaRPr lang="ru-RU" b="1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813" y="2489199"/>
            <a:ext cx="3490444" cy="3633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9914" y="4417536"/>
            <a:ext cx="58334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smtClean="0">
                <a:solidFill>
                  <a:srgbClr val="0070C0"/>
                </a:solidFill>
              </a:rPr>
              <a:t>Хэв</a:t>
            </a:r>
            <a:r>
              <a:rPr lang="ru-RU" smtClean="0"/>
              <a:t> – </a:t>
            </a:r>
            <a:r>
              <a:rPr lang="ru-RU" b="1" smtClean="0"/>
              <a:t>бок, ребро</a:t>
            </a:r>
          </a:p>
          <a:p>
            <a:endParaRPr lang="ru-RU" b="1" i="1" smtClean="0">
              <a:solidFill>
                <a:srgbClr val="0070C0"/>
              </a:solidFill>
            </a:endParaRPr>
          </a:p>
          <a:p>
            <a:r>
              <a:rPr lang="ru-RU" b="1" i="1" smtClean="0">
                <a:solidFill>
                  <a:srgbClr val="0070C0"/>
                </a:solidFill>
              </a:rPr>
              <a:t>ваˮавняӈы хэв – </a:t>
            </a:r>
            <a:r>
              <a:rPr lang="ru-RU" b="1" smtClean="0"/>
              <a:t>часть чума для постелей (сторона постелей)</a:t>
            </a:r>
            <a:endParaRPr lang="ru-RU"/>
          </a:p>
          <a:p>
            <a:r>
              <a:rPr lang="ru-RU" b="1" i="1">
                <a:solidFill>
                  <a:srgbClr val="0070C0"/>
                </a:solidFill>
              </a:rPr>
              <a:t>пелейняӈы </a:t>
            </a:r>
            <a:r>
              <a:rPr lang="ru-RU" b="1" i="1" smtClean="0">
                <a:solidFill>
                  <a:srgbClr val="0070C0"/>
                </a:solidFill>
              </a:rPr>
              <a:t>хэв – </a:t>
            </a:r>
            <a:r>
              <a:rPr lang="ru-RU" b="1" smtClean="0"/>
              <a:t>«нечистая» часть чума (сторона)</a:t>
            </a:r>
            <a:endParaRPr lang="ru-RU" b="1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3479800" y="3975100"/>
            <a:ext cx="1380114" cy="1181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лево 10"/>
          <p:cNvSpPr/>
          <p:nvPr/>
        </p:nvSpPr>
        <p:spPr>
          <a:xfrm rot="422013">
            <a:off x="2505834" y="5347245"/>
            <a:ext cx="2248408" cy="42933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384300" y="2095500"/>
            <a:ext cx="1788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smtClean="0">
                <a:solidFill>
                  <a:srgbClr val="0070C0"/>
                </a:solidFill>
              </a:rPr>
              <a:t>ЧУМ вид сверху</a:t>
            </a:r>
            <a:endParaRPr lang="ru-RU" b="1" i="1">
              <a:solidFill>
                <a:srgbClr val="0070C0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 rot="1736922">
            <a:off x="2840340" y="4172837"/>
            <a:ext cx="2126989" cy="4069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303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104351"/>
            <a:ext cx="335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C00000"/>
                </a:solidFill>
              </a:rPr>
              <a:t>Oc  (</a:t>
            </a:r>
            <a:r>
              <a:rPr lang="ru-RU" sz="2400" b="1" smtClean="0">
                <a:solidFill>
                  <a:srgbClr val="C00000"/>
                </a:solidFill>
              </a:rPr>
              <a:t>вепс) – фасад, </a:t>
            </a:r>
            <a:r>
              <a:rPr lang="ru-RU" sz="2400" b="1" i="1" smtClean="0">
                <a:solidFill>
                  <a:srgbClr val="C00000"/>
                </a:solidFill>
              </a:rPr>
              <a:t>лоб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28" y="4542251"/>
            <a:ext cx="1143000" cy="15621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9" y="317500"/>
            <a:ext cx="5311775" cy="30996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87736" y="3392819"/>
            <a:ext cx="1996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</a:rPr>
              <a:t>Средний</a:t>
            </a:r>
            <a:r>
              <a:rPr lang="ru-RU" sz="2400" smtClean="0">
                <a:solidFill>
                  <a:srgbClr val="002060"/>
                </a:solidFill>
              </a:rPr>
              <a:t> </a:t>
            </a:r>
            <a:r>
              <a:rPr lang="ru-RU" sz="2400" b="1" smtClean="0">
                <a:solidFill>
                  <a:srgbClr val="002060"/>
                </a:solidFill>
              </a:rPr>
              <a:t>рост</a:t>
            </a:r>
            <a:endParaRPr lang="ru-RU" sz="2400" b="1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22" y="952341"/>
            <a:ext cx="2081213" cy="28570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800629"/>
            <a:ext cx="30649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smtClean="0">
                <a:solidFill>
                  <a:srgbClr val="002060"/>
                </a:solidFill>
              </a:rPr>
              <a:t>Толщиной в палец</a:t>
            </a:r>
            <a:endParaRPr lang="ru-RU" sz="2800" b="1">
              <a:solidFill>
                <a:srgbClr val="00206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1723149"/>
            <a:ext cx="2292554" cy="2357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29165" y="4080586"/>
            <a:ext cx="1412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solidFill>
                  <a:srgbClr val="002060"/>
                </a:solidFill>
              </a:rPr>
              <a:t>Два шага</a:t>
            </a:r>
            <a:endParaRPr lang="ru-RU" sz="2400" b="1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5323301"/>
            <a:ext cx="2195513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12098" y="4550602"/>
            <a:ext cx="2972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solidFill>
                  <a:srgbClr val="C00000"/>
                </a:solidFill>
              </a:rPr>
              <a:t>Па</a:t>
            </a:r>
            <a:r>
              <a:rPr lang="ru-RU" sz="2400" b="1" smtClean="0">
                <a:solidFill>
                  <a:srgbClr val="C00000"/>
                </a:solidFill>
                <a:cs typeface="Times New Roman"/>
              </a:rPr>
              <a:t>ӈг (нен) – бревно, </a:t>
            </a:r>
          </a:p>
          <a:p>
            <a:r>
              <a:rPr lang="ru-RU" sz="2400" b="1" smtClean="0">
                <a:solidFill>
                  <a:srgbClr val="C00000"/>
                </a:solidFill>
                <a:cs typeface="Times New Roman"/>
              </a:rPr>
              <a:t>порог, </a:t>
            </a:r>
            <a:r>
              <a:rPr lang="ru-RU" sz="2400" b="1" i="1" smtClean="0">
                <a:solidFill>
                  <a:srgbClr val="C00000"/>
                </a:solidFill>
                <a:cs typeface="Times New Roman"/>
              </a:rPr>
              <a:t>переносица</a:t>
            </a:r>
            <a:endParaRPr lang="ru-RU" sz="2400" b="1" i="1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86" y="4918590"/>
            <a:ext cx="1419225" cy="1724025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61398" y="4135103"/>
            <a:ext cx="20245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mtClean="0">
                <a:solidFill>
                  <a:srgbClr val="C00000"/>
                </a:solidFill>
              </a:rPr>
              <a:t>Тарка (нен) </a:t>
            </a:r>
            <a:r>
              <a:rPr lang="ru-RU" sz="2400" b="1" i="1" smtClean="0">
                <a:solidFill>
                  <a:srgbClr val="C00000"/>
                </a:solidFill>
              </a:rPr>
              <a:t>– </a:t>
            </a:r>
          </a:p>
          <a:p>
            <a:r>
              <a:rPr lang="ru-RU" sz="2400" b="1" smtClean="0">
                <a:solidFill>
                  <a:srgbClr val="C00000"/>
                </a:solidFill>
              </a:rPr>
              <a:t>Ветка</a:t>
            </a:r>
            <a:r>
              <a:rPr lang="ru-RU" sz="2400" b="1" i="1" smtClean="0">
                <a:solidFill>
                  <a:srgbClr val="C00000"/>
                </a:solidFill>
              </a:rPr>
              <a:t>, палец</a:t>
            </a:r>
            <a:endParaRPr lang="ru-RU" sz="2400" b="1" i="1">
              <a:solidFill>
                <a:srgbClr val="C0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225" y="3984663"/>
            <a:ext cx="1657350" cy="1543050"/>
          </a:xfrm>
          <a:prstGeom prst="rect">
            <a:avLst/>
          </a:prstGeom>
          <a:noFill/>
          <a:ln w="12700">
            <a:solidFill>
              <a:srgbClr val="723D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97506" y="5527713"/>
            <a:ext cx="24107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400" b="1" i="1">
                <a:solidFill>
                  <a:srgbClr val="C00000"/>
                </a:solidFill>
              </a:rPr>
              <a:t>nenäkäs </a:t>
            </a:r>
            <a:r>
              <a:rPr lang="ru-RU" sz="2400" b="1" smtClean="0">
                <a:solidFill>
                  <a:srgbClr val="C00000"/>
                </a:solidFill>
              </a:rPr>
              <a:t>(фин)</a:t>
            </a:r>
            <a:r>
              <a:rPr lang="ru-RU" sz="2400" b="1" i="1" smtClean="0">
                <a:solidFill>
                  <a:srgbClr val="C00000"/>
                </a:solidFill>
              </a:rPr>
              <a:t> - </a:t>
            </a:r>
          </a:p>
          <a:p>
            <a:r>
              <a:rPr lang="ru-RU" sz="2400" b="1" smtClean="0">
                <a:solidFill>
                  <a:srgbClr val="C00000"/>
                </a:solidFill>
              </a:rPr>
              <a:t>высокомерный, </a:t>
            </a:r>
          </a:p>
          <a:p>
            <a:r>
              <a:rPr lang="ru-RU" sz="2400" b="1" i="1" smtClean="0">
                <a:solidFill>
                  <a:srgbClr val="C00000"/>
                </a:solidFill>
              </a:rPr>
              <a:t>букв. </a:t>
            </a:r>
            <a:r>
              <a:rPr lang="ru-RU" sz="2400" b="1" i="1">
                <a:solidFill>
                  <a:srgbClr val="C00000"/>
                </a:solidFill>
              </a:rPr>
              <a:t>носатый</a:t>
            </a:r>
            <a:endParaRPr lang="ru-RU" sz="2400" b="1">
              <a:solidFill>
                <a:srgbClr val="C00000"/>
              </a:solidFill>
            </a:endParaRP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60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2883" y="605135"/>
            <a:ext cx="7532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Организация материала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689422"/>
              </p:ext>
            </p:extLst>
          </p:nvPr>
        </p:nvGraphicFramePr>
        <p:xfrm>
          <a:off x="584200" y="1606284"/>
          <a:ext cx="10718799" cy="4273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00"/>
                <a:gridCol w="2362200"/>
                <a:gridCol w="1955982"/>
                <a:gridCol w="1909064"/>
                <a:gridCol w="1798926"/>
                <a:gridCol w="2514827"/>
              </a:tblGrid>
              <a:tr h="398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голова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mtClean="0">
                          <a:effectLst/>
                        </a:rPr>
                        <a:t>глаз</a:t>
                      </a:r>
                      <a:endParaRPr lang="ru-RU" sz="240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нос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рот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волосы 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лицо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подглазье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ноздря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зуб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бровь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лоб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зрачок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переносица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клык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ресницы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череп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веко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Щека ?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десна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борода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mtClean="0">
                          <a:effectLst/>
                        </a:rPr>
                        <a:t>мозг (головной)</a:t>
                      </a:r>
                      <a:endParaRPr lang="ru-RU" sz="240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нижнее веко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Скула ?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язык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усы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</a:rPr>
                        <a:t>череп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язычок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висок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рот</a:t>
                      </a:r>
                      <a:endParaRPr lang="ru-RU" sz="24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подбородок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чёлка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98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smtClean="0">
                          <a:effectLst/>
                        </a:rPr>
                        <a:t>глаз</a:t>
                      </a:r>
                      <a:endParaRPr lang="ru-RU" sz="240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губа 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398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smtClean="0">
                          <a:effectLst/>
                        </a:rPr>
                        <a:t>нос</a:t>
                      </a:r>
                      <a:endParaRPr lang="ru-RU" sz="24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губа нижняя</a:t>
                      </a: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</a:tr>
              <a:tr h="4757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smtClean="0">
                          <a:effectLst/>
                        </a:rPr>
                        <a:t>волосы  (головы)</a:t>
                      </a:r>
                      <a:endParaRPr lang="ru-RU" sz="240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65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9587" y="744835"/>
            <a:ext cx="105842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Параметры таблицы (хантыйский)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1" y="1668165"/>
            <a:ext cx="12217396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98" y="4772818"/>
            <a:ext cx="506413" cy="13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83" y="5130008"/>
            <a:ext cx="506413" cy="137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82" y="2805906"/>
            <a:ext cx="506413" cy="13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82" y="3101975"/>
            <a:ext cx="50641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84" y="4073525"/>
            <a:ext cx="5064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675" y="2406650"/>
            <a:ext cx="506413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34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80392" y="147935"/>
            <a:ext cx="72090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Значения (хантыйский)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808" y="1071266"/>
            <a:ext cx="8970093" cy="569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023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0501" y="105370"/>
            <a:ext cx="10059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Толкование </a:t>
            </a:r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лексемы (ненецкий)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35" y="1371600"/>
            <a:ext cx="9057538" cy="455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603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0825" y="363835"/>
            <a:ext cx="92281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Фразеологизмы (хантыйский)</a:t>
            </a:r>
            <a:endParaRPr lang="ru-RU" sz="5400" b="1" cap="none" spc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33" y="1287164"/>
            <a:ext cx="11742311" cy="532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13476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Paper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Paper</Template>
  <TotalTime>2374</TotalTime>
  <Words>633</Words>
  <Application>Microsoft Office PowerPoint</Application>
  <PresentationFormat>Произвольный</PresentationFormat>
  <Paragraphs>191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Paper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Mashilda</dc:creator>
  <cp:lastModifiedBy>HP</cp:lastModifiedBy>
  <cp:revision>69</cp:revision>
  <dcterms:created xsi:type="dcterms:W3CDTF">2023-03-08T17:25:17Z</dcterms:created>
  <dcterms:modified xsi:type="dcterms:W3CDTF">2023-12-25T07:14:54Z</dcterms:modified>
</cp:coreProperties>
</file>