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86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5" r:id="rId28"/>
    <p:sldId id="284" r:id="rId29"/>
    <p:sldId id="287" r:id="rId3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Виктор Храковский" initials="ВХ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039" autoAdjust="0"/>
  </p:normalViewPr>
  <p:slideViewPr>
    <p:cSldViewPr snapToGrid="0">
      <p:cViewPr varScale="1">
        <p:scale>
          <a:sx n="59" d="100"/>
          <a:sy n="59" d="100"/>
        </p:scale>
        <p:origin x="892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4-09-24T12:13:48.321" idx="1">
    <p:pos x="7247" y="3998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22F4253-E544-42E2-81B7-1DB9DC5B2D6B}" type="datetimeFigureOut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1807D2-9918-445E-840C-5CB964891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2E335-64DC-4041-8375-1897AEC94F2B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F9AA2-6AFD-4472-AE29-D54368860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3B6B6-1C28-49E8-98E6-52865AF18FB0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B3FD1-5017-47C3-B005-6140682C96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816BC-A1CF-4A3F-A23C-63BE6A094680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21E04-EA09-41BF-B298-128773579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BAF5-263F-4C4A-9219-876733F161B8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C92EA-A983-4713-8A36-913C5ED84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13027-29EC-4D38-987E-9DEA08DE1F2C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854DF-B281-4F27-A9F6-B598C3035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7FF8A-64A3-4D1B-BB9B-574FF6D4AF7E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65348-C575-4C13-8D02-C9F985875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C441D-12AB-4039-AD81-C3D0DF65C268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31554-AA2E-487A-9B92-91EA852D2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B2661-5476-43E2-A106-B222DD26964F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B701C-7C08-4921-9F90-92882A7BB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23962-ABDE-4E35-8583-966CE2445D8E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36A38-D6D0-4453-8D8E-685214A43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71DE7-62B4-4145-897D-F6FEA743A8F1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15247-8EA4-4D1D-977B-62ACFF7BD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6C94D-213B-49E0-8837-ECB56B8E620C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4C82-B120-4F40-89E3-202F6593E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B2FB21-682B-42CC-B916-1BDAAAABCFA3}" type="datetime1">
              <a:rPr lang="ru-RU"/>
              <a:pPr>
                <a:defRPr/>
              </a:pPr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F2D028-8393-4526-B88D-EF4FE8CFC4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als.info/chapter/127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33E9A-8B18-46BF-9E32-FEF7E590D4D3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1541463" y="1122363"/>
            <a:ext cx="9144000" cy="2387600"/>
          </a:xfrm>
        </p:spPr>
        <p:txBody>
          <a:bodyPr/>
          <a:lstStyle/>
          <a:p>
            <a:pPr eaLnBrk="1" hangingPunct="1"/>
            <a:r>
              <a:rPr lang="ru-RU" sz="3600" b="1">
                <a:latin typeface="Arial" charset="0"/>
              </a:rPr>
              <a:t>КОНСТРУКЦИЯ ЛОЖНОЙ ЦЕЛИ</a:t>
            </a:r>
            <a:br>
              <a:rPr lang="ru-RU" sz="3600" b="1">
                <a:latin typeface="Arial" charset="0"/>
              </a:rPr>
            </a:br>
            <a:r>
              <a:rPr lang="ru-RU" sz="3600" b="1">
                <a:latin typeface="Arial" charset="0"/>
              </a:rPr>
              <a:t>В </a:t>
            </a:r>
            <a:br>
              <a:rPr lang="ru-RU" sz="3600" b="1"/>
            </a:br>
            <a:r>
              <a:rPr lang="ru-RU" sz="3600" b="1">
                <a:latin typeface="Arial" charset="0"/>
              </a:rPr>
              <a:t>РУССКОМ ЯЗЫКЕ</a:t>
            </a:r>
            <a:br>
              <a:rPr lang="ru-RU" sz="3600" b="1"/>
            </a:br>
            <a:endParaRPr lang="ru-RU" sz="3600" b="1"/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16438" y="4234193"/>
            <a:ext cx="7240133" cy="4419949"/>
          </a:xfrm>
        </p:spPr>
        <p:txBody>
          <a:bodyPr/>
          <a:lstStyle/>
          <a:p>
            <a:pPr eaLnBrk="1" hangingPunct="1"/>
            <a:r>
              <a:rPr lang="ru-RU" sz="3600" b="1">
                <a:latin typeface="Arial" charset="0"/>
              </a:rPr>
              <a:t>Храковский В.С.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5809B-9D04-4B52-B347-08F135DC8CAC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355725" y="754063"/>
            <a:ext cx="96488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(7)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Карточные домики строил он не ради строгой справедливости, не из желания исправить ошибку, в сущности ничтожную, и уж вовсе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вплести детективный мотивчик в очерк о синих тюльпанах.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[Юрий Давыдов. Синие тюльпаны (1988–1989)].</a:t>
            </a:r>
          </a:p>
          <a:p>
            <a:pPr marL="449263" indent="-449263"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(8)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Он ведь наделял богов именами вовсе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угодить какой-нибудь умозрительной Гере или Зевсу.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[Игорь Сахновский. Заговор ангелов (2009)].</a:t>
            </a:r>
          </a:p>
          <a:p>
            <a:pPr marL="449263" indent="-449263"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(9)	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— Я тебе по два реала в день плачу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ты вещи ломал.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[Святослав Логинов. Мастерская Иосифа (2014)].</a:t>
            </a:r>
          </a:p>
          <a:p>
            <a:pPr marL="449263" indent="-449263"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(10)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Нет, Савин женился на ней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она занималась общественным театром.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[М. Б. Бару. Второй сон Любови Александровны // «Волга», 2015].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E3B31-4B35-4149-859C-AA4ADB661AA4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1466850" y="946150"/>
            <a:ext cx="971867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Естественно возникает вопрос, существуют ли семантические различия между конструкциями с комплексом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 для того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конструкциями с комплексом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ради того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если существуют, то в чем они выражаются. Мы провели интуитивный эксперимент, заменяя друг на друга в примерах нашей картотеки комплексы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 для того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 ради того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Итоги эксперимента сводятся к следующему. Во всех примерах с комплексом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 ради того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Агенс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опорной ситуации является лицом, и в таких примерах этот комплекс можно заменить комплексом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 для того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(11) 	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Однако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Клео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это уж точно, спешно разыскивал Джеффри во Франкфурте вовсе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ради / для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поделиться поэтическими переживаниями.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[Валериан Скворцов. Сингапурский квартет  (2001)].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CB7F5-D822-45EB-AA6F-325FBD9F16DE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1392238" y="796925"/>
            <a:ext cx="10164762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Соответственно во всех примерах с комплексом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где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Агенс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является лицом, этот комплекс может быть заменен комплексом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ради того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49263">
              <a:buFontTx/>
              <a:buAutoNum type="arabicParenBoth" startAt="12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«Я работал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ради того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одна группа чеченов победила и уничтожила другую группу чеченов.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[Вадим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Муратханов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Драки и подвиги // «Октябрь», 2013].</a:t>
            </a:r>
          </a:p>
          <a:p>
            <a:pPr indent="449263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Если же главный участник опорной ситуации не является личным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Агенсом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то, похоже, что комплекс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 для того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может быть замещен комплексом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 ради того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(13) 	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Ведь фестивали искусства объединяют людей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для / ? ради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некая могучая кучка в очередной раз тряхнула парадными аксельбантами, но для открытия и поощрения новых имен.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[С. И.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Трунев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Армия литераторов в параллельной провинции. Провинция у моря -- 2014. Сборник произведений участников IV Международного арт-фестиваля «Провинция у моря» // «Волга», 2015].</a:t>
            </a:r>
          </a:p>
          <a:p>
            <a:pPr indent="449263">
              <a:buFontTx/>
              <a:buAutoNum type="arabicParenBoth" startAt="12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23CCA5-EB2F-44A8-AEDA-08A857C46BC5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971550" y="673100"/>
            <a:ext cx="10080625" cy="586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100">
                <a:latin typeface="Times New Roman" pitchFamily="18" charset="0"/>
                <a:cs typeface="Times New Roman" pitchFamily="18" charset="0"/>
              </a:rPr>
              <a:t>Так же обстоит дело, если опорная ситуация реализуется как пассивная конструкция, в которой первую позицию не занимает личный Агенс. </a:t>
            </a:r>
          </a:p>
          <a:p>
            <a:pPr indent="449263" algn="just">
              <a:buFontTx/>
              <a:buAutoNum type="arabicParenBoth" startAt="14"/>
            </a:pPr>
            <a:r>
              <a:rPr lang="ru-RU" sz="2100" i="1">
                <a:latin typeface="Times New Roman" pitchFamily="18" charset="0"/>
                <a:cs typeface="Times New Roman" pitchFamily="18" charset="0"/>
              </a:rPr>
              <a:t>И строились эти пышные загородные дворцы в окружении парковых ансамблей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1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для /?ради</a:t>
            </a:r>
            <a:r>
              <a:rPr lang="ru-RU" sz="21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1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100" i="1">
                <a:latin typeface="Times New Roman" pitchFamily="18" charset="0"/>
                <a:cs typeface="Times New Roman" pitchFamily="18" charset="0"/>
              </a:rPr>
              <a:t> выдерживать долгие осады, а для куда более приятного времяпрепровождения.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 [Владимир Гаков. Во Францию -- на машине времени // «Туризм и образование», 2001.03.15].</a:t>
            </a:r>
          </a:p>
          <a:p>
            <a:pPr indent="449263" algn="just"/>
            <a:r>
              <a:rPr lang="ru-RU" sz="2100">
                <a:latin typeface="Times New Roman" pitchFamily="18" charset="0"/>
                <a:cs typeface="Times New Roman" pitchFamily="18" charset="0"/>
              </a:rPr>
              <a:t> Приступая к анализу именных конструкций ложной цели, прежде всего напомним, что традиционно именные целевые конструкции, в принципе, не выделялись. Однако описывались целевые предлоги, среди которых различались непроизводные предлоги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1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, а также производные отыменные предлоги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с целью 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в целях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, см</a:t>
            </a:r>
            <a:r>
              <a:rPr lang="ru-RU" sz="2100" i="1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например, [Гр. 80]. Как мы уже видели, непроизводные предлоги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1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 могут принимать участие в формировании  конструкций ложной цели, в то время как производные предлоги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с целью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в целях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, которые представляют собой либо комплекс, состоящий из непроизводного предлога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 и имени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 в творительном падеже единственного числа, либо комплекс, состоящий из непроизводного предлога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1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и имени </a:t>
            </a:r>
            <a:r>
              <a:rPr lang="ru-RU" sz="2100" b="1" i="1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1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в предложном падеже множественного числа, обычно не используются в клаузальных целевых конструкциях. </a:t>
            </a:r>
          </a:p>
          <a:p>
            <a:pPr indent="449263"/>
            <a:endParaRPr lang="ru-RU" sz="21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1DD2A-665C-4F1A-982F-23EE6E7469D7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27650" name="TextBox 2"/>
          <p:cNvSpPr txBox="1">
            <a:spLocks noChangeArrowheads="1"/>
          </p:cNvSpPr>
          <p:nvPr/>
        </p:nvSpPr>
        <p:spPr bwMode="auto">
          <a:xfrm>
            <a:off x="1281113" y="322263"/>
            <a:ext cx="927735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Достаточно очевидно, что именно предлоги вводят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целевую предикацию, в любых именных целевых конструкциях и, соответственно, в именных конструкциях ложной цели. В этих конструкциях предикация ложной цели вводится комплексом, состоящим из отрицания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целевого предлога. Прежде всего рассмотрим конструкции ложной цели, в которых целевая предикация вводится комплексом, состоящим из отрицательной частицы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непроизводного предлога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используемых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клаузальных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конструкциях ложной цели.</a:t>
            </a:r>
          </a:p>
          <a:p>
            <a:pPr indent="4492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(15) 	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Кинг-Кросс существует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увеселения туристов, это не парижская площадь Пигаль.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[Д. А. Гранин. Месяц вверх ногами (1966)].</a:t>
            </a:r>
          </a:p>
          <a:p>
            <a:pPr indent="4492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(16)	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Как мог он объяснить, что вовсе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заработка месяцами мерзнет на балтийском берегу, что уже много лет посвящен земле и что вот-вот ему откроется полный слог?!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[Дмитрий Калмыков. Зов глубин // «Волга», 2015].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1E30E-DF47-4A0F-A40E-CBF745DF2A84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28674" name="TextBox 2"/>
          <p:cNvSpPr txBox="1">
            <a:spLocks noChangeArrowheads="1"/>
          </p:cNvSpPr>
          <p:nvPr/>
        </p:nvSpPr>
        <p:spPr bwMode="auto">
          <a:xfrm>
            <a:off x="1271588" y="381000"/>
            <a:ext cx="9612312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Интересным представляется вопрос о формальном оформлении предикации  ложной цели. Стандартно предикация ложной цели следует за опорной предикацией.</a:t>
            </a: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(17)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Он сидит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услужения путникам «при пути», а наоборот — стоит поперек пути, подобно архетипическому разбойнику с большой дороги.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[Алла Новикова-Строганова. Высокое назначение человека // «Дальний Восток», 2019].</a:t>
            </a: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(18)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Некогда немецкий поэт Рильке сказал: «Стихи пишутся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выражения чувств».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[М. К. Кантор. Диссидент осеннего призыва (2011)].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Препозиция ситуации ложной цели тоже возможна, хотя встречается довольно редко и пока обнаружена только в примерах с предлогом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(19)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— Не могла я иначе поступить, ведь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удовольствия люди обивают пороги Лубянки.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[Василий Гроссман. Жизнь и судьба, часть 3 (1960)].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848E9-53E3-4AFA-8019-D5AC5A4055C8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1308100" y="1304925"/>
            <a:ext cx="9728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Агенс предикации ложной цели в однореферентной конструкции, естественно, тот же самый, что и в опорной предикации, и в самой предикации ложной цели не представлен. Он вообще бывает не представлен, если опорная предикация оформляется как пассивная конструкция.</a:t>
            </a: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(20)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Государство образовано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решения технических вопросов, но для служения общему благу.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[Дмитрий Орлов. Размытый лик партии власти // «Время МН», 2003.07.26].</a:t>
            </a: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(21)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Давным-давно, когда нынешние сказочные герои были просто героями и подвиги совершались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славы и наград, а по велению сердца, высоко в горах, среди заснеженных вершин жил дракон.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[А. Г. Асмолов. Зуб До́лона (2015)].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24B80-4135-4A15-8DC1-8F639E18E46B}" type="slidenum">
              <a:rPr lang="ru-RU"/>
              <a:pPr>
                <a:defRPr/>
              </a:pPr>
              <a:t>17</a:t>
            </a:fld>
            <a:endParaRPr lang="ru-RU"/>
          </a:p>
        </p:txBody>
      </p:sp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1233488" y="612775"/>
            <a:ext cx="977106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Глагол предикации ложной цели, если он есть в наличии, обычно выступает в форме отглагольного имени.</a:t>
            </a:r>
          </a:p>
          <a:p>
            <a:pPr indent="4492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(22) 	</a:t>
            </a:r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Он несколько раз видел, как гнали живую силу под огонь даже </a:t>
            </a:r>
            <a:r>
              <a:rPr lang="ru-RU" sz="2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не</a:t>
            </a:r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для</a:t>
            </a:r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перестраховки и формального выполнения приказа, а от лихости, от упрямства. [Василий Гроссман. Жизнь и судьба, часть 2 (1960)]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263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(23) 	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«Живу в Витебске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улучшения питания, а ради работы в провинции, в которую московские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светилы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не особенно желают ехать дать ответ требующему поколению», — писал Малевич заведующему отделом Изо Наркомпроса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Штеренбергу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5 октября 1920 года; попадись эти строчки Бахтину, он бы увидел в поведении Малевича образцовое воплощение ответственности).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[А. В.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Коровашко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«Он был немножко маньяк». О знакомстве Бахтина и Малевича (21.06.2017)].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E5732-6B6B-40CA-9835-3E77AD957927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31746" name="TextBox 2"/>
          <p:cNvSpPr txBox="1">
            <a:spLocks noChangeArrowheads="1"/>
          </p:cNvSpPr>
          <p:nvPr/>
        </p:nvSpPr>
        <p:spPr bwMode="auto">
          <a:xfrm>
            <a:off x="1289050" y="328613"/>
            <a:ext cx="952500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Глагол предикации ложной цели может отсутствовать, но он может вычитываться из общего контекста.</a:t>
            </a: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(24)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Эта вторая система чтений тоже была подчинена литургическому принципу, но назначена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литургии (обедни), а для утрени и вечерни, и у нее соответственно более низкий сакральный статус.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[А. А. Алексеев. Чтение Библии в Древней Руси // «Актуальные вопросы современной науки», 2018].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Из контекста этого примера следует, что «вторая система чтений» назначена не для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чтения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литургии, а для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чтения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утрени и вечерни.</a:t>
            </a: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(25)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Вообще, чтение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какой-то глобальной правды,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языка, а ради идентификации себя с героем меня очень интересует.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[Нина Назарова. «Был ли Ленин феминистом или все-таки сексистом». Что читают и обсуждают на феминистских ридинг-группах (23.03.2017)].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В этом примере речь идет о том, что чтение осуществляется не ради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постижения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глобальной правды, и не ради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ознакомления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с языком.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B1181-DDDC-43B3-B320-4F79D28C37F0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1000125" y="303213"/>
            <a:ext cx="101346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Надо сказать, что в анализируемых конструкциях предикации ложной цели обычно противопоставляется предикация подлинной цели Агенса опорной ситуации.</a:t>
            </a:r>
            <a:r>
              <a:rPr lang="ru-RU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Таким образом, в этом случае в целевой конструкции представлены две целевые предикации противоположной семантики. Предикация подлинной цели стандартно следует за предикацией ложной цели.</a:t>
            </a:r>
          </a:p>
          <a:p>
            <a:pPr indent="449263"/>
            <a:r>
              <a:rPr lang="ru-RU" sz="2000">
                <a:latin typeface="Times New Roman" pitchFamily="18" charset="0"/>
                <a:cs typeface="Times New Roman" pitchFamily="18" charset="0"/>
              </a:rPr>
              <a:t>(26) 	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Если так, значит, явился он сюда по приказу диверсионной группы,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спасения заложников, а для спасения диверсантов.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[Анатолий Рыбаков. Тяжелый песок (1975–1977)].</a:t>
            </a:r>
          </a:p>
          <a:p>
            <a:pPr indent="449263"/>
            <a:r>
              <a:rPr lang="ru-RU" sz="2000">
                <a:latin typeface="Times New Roman" pitchFamily="18" charset="0"/>
                <a:cs typeface="Times New Roman" pitchFamily="18" charset="0"/>
              </a:rPr>
              <a:t>(27) 	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В «Балчуге» Орли повернула разговор так, чтобы Глеб поссорился с Гермесом, — но Орли сделала это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конфликта с начальством, а ради того, чтобы потом протестировать Глеба.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[Алексей Иванов. Комьюнити (2012)].</a:t>
            </a:r>
          </a:p>
          <a:p>
            <a:pPr indent="449263"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Лишь в очень редких случаях, и только при комплексе 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не для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 предикация подлинной цели предшествует ситуации ложной цели.</a:t>
            </a:r>
          </a:p>
          <a:p>
            <a:pPr indent="449263"/>
            <a:r>
              <a:rPr lang="ru-RU" sz="2000">
                <a:latin typeface="Times New Roman" pitchFamily="18" charset="0"/>
                <a:cs typeface="Times New Roman" pitchFamily="18" charset="0"/>
              </a:rPr>
              <a:t>(28) 	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Так и хочется сказать, что врачи-вредители придумали анестезию для удовлетворения своих узкопрофессиональных интересов, а вовсе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облегчения участи больного.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[Елизавета Кольцова. Наркоз: страхи и реальность // «100% здоровья», 2002.11.11].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FB52-676C-4C3A-B65E-56F0D3794F43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1285875" y="658813"/>
            <a:ext cx="972978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В настоящем докладе нас будут интересовать целевые конструкции. Эти конструкции вместе с таксисными, причинными, условными, уступительными конструкциями и конструкциями следствия, являются импликативными конструкциями, которые «вводят два положения дел, таких, что одно положение дел сопровождается другим или приводит к нему» [Подлесская 1995: 77]. В иных терминах речь идет о бипредикативных конструкциях, т.е. о конструкциях, которые содержат две предикации. Такие конструкции в принципе бывают моноклаузальные, иначе именные, и стандартные биклаузальные  или просто клаузальные. В целевых конструкциях  на базе одной опорной предикации, в которой реализуется реальная ситуация,</a:t>
            </a:r>
            <a:r>
              <a:rPr lang="ru-RU" sz="2400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предполагается осуществление другой зависимой предикации, где представлена потенциальная целевая ситуация. В терминах Е. В. Рахилиной, потенциальная целевая ситуация является управляемой [Рахилина 1989].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EB7521-EEBC-43C9-8864-371771D321E8}" type="slidenum">
              <a:rPr lang="ru-RU"/>
              <a:pPr>
                <a:defRPr/>
              </a:pPr>
              <a:t>20</a:t>
            </a:fld>
            <a:endParaRPr lang="ru-RU"/>
          </a:p>
        </p:txBody>
      </p:sp>
      <p:sp>
        <p:nvSpPr>
          <p:cNvPr id="33794" name="TextBox 2"/>
          <p:cNvSpPr txBox="1">
            <a:spLocks noChangeArrowheads="1"/>
          </p:cNvSpPr>
          <p:nvPr/>
        </p:nvSpPr>
        <p:spPr bwMode="auto">
          <a:xfrm>
            <a:off x="957263" y="433388"/>
            <a:ext cx="10610850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Переходим к рассмотрению именных конструкций ложной цели, в которых предикация ложной цели вводится либо комплексом, состоящим из отрицательной частицы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и отыменного предлога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целью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 либо комплексом, состоящим из отрицательной частицы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и отыменного предлога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в целях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49263"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(29)  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Сделаю я это отнюдь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разоблачения, ибо тут нет ничего такого, что является тайной: все то, о чем я буду говорить, читатель при желании может узнать из российских публикаций и из бесед с российскими гражданами, включая правительственные газеты и представителей правящих кругов.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[А. А. Зиновьев. Русский эксперимент (1995)].</a:t>
            </a:r>
          </a:p>
          <a:p>
            <a:pPr indent="449263"/>
            <a:r>
              <a:rPr lang="ru-RU" sz="2000">
                <a:latin typeface="Times New Roman" pitchFamily="18" charset="0"/>
                <a:cs typeface="Times New Roman" pitchFamily="18" charset="0"/>
              </a:rPr>
              <a:t>(30)   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Американцы все же сами живут в непосредственном соседстве с индейцами, Африку же изучают пришельцы, колонизаторы и миссионеры — французы, англичане, голландцы, немцы, которые еще менее дают себе труда изучить язык, а если изучают, то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целях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записывания фольклора.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[В. Я. Пропп. Исторические корни волшебной сказки (1946)].</a:t>
            </a:r>
          </a:p>
          <a:p>
            <a:pPr indent="449263"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По мнению авторов работы [Богуславская, Левонтина 2004: 73], «Предлог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целью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 подобно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 предполагает активность; ср. невозможное *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Он молчит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&lt;ничего не говорит&gt;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целью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сохранения инкогнито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. А предлог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в целях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в этом отношении сближается с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 поскольку не обязательно связывается с активными действиями; ср. нормальное: 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Решено воздержаться от наступления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&lt;не предпринимать решительных действий&gt;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в целях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 сохранения живой силы и техники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.»</a:t>
            </a:r>
          </a:p>
          <a:p>
            <a:pPr indent="449263"/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892E6-131D-4005-9210-B0A6210C9C5C}" type="slidenum">
              <a:rPr lang="ru-RU"/>
              <a:pPr>
                <a:defRPr/>
              </a:pPr>
              <a:t>21</a:t>
            </a:fld>
            <a:endParaRPr lang="ru-RU"/>
          </a:p>
        </p:txBody>
      </p:sp>
      <p:sp>
        <p:nvSpPr>
          <p:cNvPr id="34818" name="TextBox 2"/>
          <p:cNvSpPr txBox="1">
            <a:spLocks noChangeArrowheads="1"/>
          </p:cNvSpPr>
          <p:nvPr/>
        </p:nvSpPr>
        <p:spPr bwMode="auto">
          <a:xfrm>
            <a:off x="1046163" y="293688"/>
            <a:ext cx="10012362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И в этих конструкциях предикация ложной цели стандартно следует за опорной предикацией: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(31)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Я завела этот топик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осуждения кого-либо — поверьте, я сама далека от идеала, и провоцировать люблю, и гадость могу написать (в глаза и неанонимно;)).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[Женщина + мужчина: Брак (форум) (2004)].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(32) Л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ентулов применял этот прием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целях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графической убедительности: черная линия его современников отсутствовала в его тогдашних работах — обводка его и тут цветная, а цель ее — повышение колоритной интенсивности плоскости, окруженной этой линией. 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[И. А. Аксенов. Аристарх Васильевич Лентулов (1919)].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Исключительно редко опорная предикация следует за предикацией ложной цели.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(33)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 	Не с целью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отдать дань сложившейся традиции заканчивать речь справкой о личности подсудимого — несколько слов о том, что Гранова собой представляет. [Э. С. Ривлин. Речь в защиту А. А. Грановой (1949)]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42EAC-8C60-4A20-909E-D2B85DCD231B}" type="slidenum">
              <a:rPr lang="ru-RU"/>
              <a:pPr>
                <a:defRPr/>
              </a:pPr>
              <a:t>22</a:t>
            </a:fld>
            <a:endParaRPr lang="ru-RU"/>
          </a:p>
        </p:txBody>
      </p:sp>
      <p:sp>
        <p:nvSpPr>
          <p:cNvPr id="35842" name="TextBox 2"/>
          <p:cNvSpPr txBox="1">
            <a:spLocks noChangeArrowheads="1"/>
          </p:cNvSpPr>
          <p:nvPr/>
        </p:nvSpPr>
        <p:spPr bwMode="auto">
          <a:xfrm>
            <a:off x="1254125" y="196850"/>
            <a:ext cx="10048875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300">
                <a:latin typeface="Times New Roman" pitchFamily="18" charset="0"/>
                <a:cs typeface="Times New Roman" pitchFamily="18" charset="0"/>
              </a:rPr>
              <a:t>34) 	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целях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изобличения поверженного политического противника и не с чувством злорадства, конечно, потому что меньше всего поводов в радости — победила ведь не российская демократия, а «третий радующийся» — большевизм, — а для возможности борьбы в будущем, для успеха грядущей борьбы необходимо вдуматься в ошибки прошлого, тем более, что герои крымской трагедии нисколько не обескуражены происшедшим...</a:t>
            </a:r>
            <a:r>
              <a:rPr lang="ru-RU" sz="2300">
                <a:latin typeface="Times New Roman" pitchFamily="18" charset="0"/>
                <a:cs typeface="Times New Roman" pitchFamily="18" charset="0"/>
              </a:rPr>
              <a:t> [М. В. Вишняк. Черный год. Публицистические очерки (1922)].</a:t>
            </a:r>
          </a:p>
          <a:p>
            <a:pPr marL="449263" indent="-449263" algn="just"/>
            <a:r>
              <a:rPr lang="ru-RU" sz="2300">
                <a:latin typeface="Times New Roman" pitchFamily="18" charset="0"/>
                <a:cs typeface="Times New Roman" pitchFamily="18" charset="0"/>
              </a:rPr>
              <a:t>            Как мы уже знаем, Агенс не представлен в предикации ложной цели однореферентной целевой конструкции, но он, к тому же, либо вообще не представлен в опорной предикации, либо представлен, но не в позиции первого актанта, если она реализуется как пассивная конструкция.</a:t>
            </a:r>
          </a:p>
          <a:p>
            <a:pPr marL="449263" indent="-449263" algn="just"/>
            <a:r>
              <a:rPr lang="ru-RU" sz="2300">
                <a:latin typeface="Times New Roman" pitchFamily="18" charset="0"/>
                <a:cs typeface="Times New Roman" pitchFamily="18" charset="0"/>
              </a:rPr>
              <a:t>(35) 	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Карты Сибири составлялись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удовлетворить интерес ученых, а для решения насущных практических задач по расчету времени и затрат на перевозку грузов, основанию новых слобод, сооружению оборонительных острогов.</a:t>
            </a:r>
            <a:r>
              <a:rPr lang="ru-RU" sz="2300">
                <a:latin typeface="Times New Roman" pitchFamily="18" charset="0"/>
                <a:cs typeface="Times New Roman" pitchFamily="18" charset="0"/>
              </a:rPr>
              <a:t> [Владимир Булатов. Первый атлас Сибири // «Наука в России», 2012].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1B96A-9181-4FA7-A00E-F3A27E669386}" type="slidenum">
              <a:rPr lang="ru-RU"/>
              <a:pPr>
                <a:defRPr/>
              </a:pPr>
              <a:t>23</a:t>
            </a:fld>
            <a:endParaRPr lang="ru-RU"/>
          </a:p>
        </p:txBody>
      </p:sp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1308100" y="750888"/>
            <a:ext cx="9739313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/>
            <a:r>
              <a:rPr lang="ru-RU" sz="2400">
                <a:latin typeface="Times New Roman" pitchFamily="18" charset="0"/>
                <a:cs typeface="Times New Roman" pitchFamily="18" charset="0"/>
              </a:rPr>
              <a:t>(36)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Все подлинно великое и ценное, что было сделано людьми, сплошь и рядом делалось не только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целях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личного успеха и признания, но иногда и с явным пренебрежением к нему.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[С. Л. Рубинштейн. Основы общей психологии. Части 4-5 (1940)].</a:t>
            </a:r>
          </a:p>
          <a:p>
            <a:pPr marL="449263" indent="-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Глагол предикации ложной цели может выступать не только в форме отглагольного имени, как в случае комплексов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 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 ради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см. (37) – (38), но и в форме инфинитива, см. (39) – (40).</a:t>
            </a:r>
          </a:p>
          <a:p>
            <a:pPr marL="449263" indent="-449263"/>
            <a:r>
              <a:rPr lang="ru-RU" sz="2400">
                <a:latin typeface="Times New Roman" pitchFamily="18" charset="0"/>
                <a:cs typeface="Times New Roman" pitchFamily="18" charset="0"/>
              </a:rPr>
              <a:t>(37)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Только честный Андре вышел за мной, но, как выяснилось,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утешения, а, наоборот, для того, чтобы растравить мне душу еще больше.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[Валерий Попов. Очаровательное захолустье (2001)].</a:t>
            </a:r>
          </a:p>
          <a:p>
            <a:pPr marL="449263" indent="-449263"/>
            <a:r>
              <a:rPr lang="ru-RU" sz="2400">
                <a:latin typeface="Times New Roman" pitchFamily="18" charset="0"/>
                <a:cs typeface="Times New Roman" pitchFamily="18" charset="0"/>
              </a:rPr>
              <a:t>(38)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По собственному заявлению Лассаля, он обращается со своим воззванием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целях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возбуждения раздора между имущими и рабочими классами, а для воздействия «на общественное убеждение и общественную совесть».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[П. И. Новгородцев. Об общественном идеале. Глава II (1917–1921)].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B2699-4FAE-44DC-8B3A-8E69A87EA1CD}" type="slidenum">
              <a:rPr lang="ru-RU"/>
              <a:pPr>
                <a:defRPr/>
              </a:pPr>
              <a:t>24</a:t>
            </a:fld>
            <a:endParaRPr lang="ru-RU"/>
          </a:p>
        </p:txBody>
      </p:sp>
      <p:sp>
        <p:nvSpPr>
          <p:cNvPr id="37890" name="TextBox 2"/>
          <p:cNvSpPr txBox="1">
            <a:spLocks noChangeArrowheads="1"/>
          </p:cNvSpPr>
          <p:nvPr/>
        </p:nvSpPr>
        <p:spPr bwMode="auto">
          <a:xfrm>
            <a:off x="1103313" y="474663"/>
            <a:ext cx="10231437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/>
            <a:r>
              <a:rPr lang="ru-RU" sz="2300">
                <a:latin typeface="Times New Roman" pitchFamily="18" charset="0"/>
                <a:cs typeface="Times New Roman" pitchFamily="18" charset="0"/>
              </a:rPr>
              <a:t>(39) 	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В письме к Новосильцеву каждой строкой обозначено: пишу о России, князьях, народе —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угодить, но ради строгой исторической истины, как я ее вижу.</a:t>
            </a:r>
            <a:r>
              <a:rPr lang="ru-RU" sz="2300">
                <a:latin typeface="Times New Roman" pitchFamily="18" charset="0"/>
                <a:cs typeface="Times New Roman" pitchFamily="18" charset="0"/>
              </a:rPr>
              <a:t> [Н. Эйдельман. Последний летописец (1983)].</a:t>
            </a:r>
          </a:p>
          <a:p>
            <a:pPr marL="449263" indent="-449263"/>
            <a:r>
              <a:rPr lang="ru-RU" sz="2300">
                <a:latin typeface="Times New Roman" pitchFamily="18" charset="0"/>
                <a:cs typeface="Times New Roman" pitchFamily="18" charset="0"/>
              </a:rPr>
              <a:t>(40) 	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Я пишу об этом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целях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ущемить, как-то ущучить Иосифа Давыдовича, но, признаемся, все это звучит довольно смешно для парламентского старта.</a:t>
            </a:r>
            <a:r>
              <a:rPr lang="ru-RU" sz="2300">
                <a:latin typeface="Times New Roman" pitchFamily="18" charset="0"/>
                <a:cs typeface="Times New Roman" pitchFamily="18" charset="0"/>
              </a:rPr>
              <a:t> [С. Н. Есин. Дневник (2004)].</a:t>
            </a:r>
          </a:p>
          <a:p>
            <a:pPr marL="449263" indent="-449263" algn="just"/>
            <a:r>
              <a:rPr lang="ru-RU" sz="2300">
                <a:latin typeface="Times New Roman" pitchFamily="18" charset="0"/>
                <a:cs typeface="Times New Roman" pitchFamily="18" charset="0"/>
              </a:rPr>
              <a:t>           Естественно возникает вопрос о семантическом соотношении конструкций ложной цели с комплексом 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не с целью</a:t>
            </a:r>
            <a:r>
              <a:rPr lang="ru-RU" sz="2300">
                <a:latin typeface="Times New Roman" pitchFamily="18" charset="0"/>
                <a:cs typeface="Times New Roman" pitchFamily="18" charset="0"/>
              </a:rPr>
              <a:t> и с комплексом 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не в целях.</a:t>
            </a:r>
            <a:r>
              <a:rPr lang="ru-RU" sz="2300">
                <a:latin typeface="Times New Roman" pitchFamily="18" charset="0"/>
                <a:cs typeface="Times New Roman" pitchFamily="18" charset="0"/>
              </a:rPr>
              <a:t> Пока удалось установить, что в очень многих случаях возможна взаимная замена комплексов как будто бы без какого-либо изменения смысла, </a:t>
            </a:r>
          </a:p>
          <a:p>
            <a:pPr marL="449263" indent="-449263"/>
            <a:r>
              <a:rPr lang="ru-RU" sz="2300">
                <a:latin typeface="Times New Roman" pitchFamily="18" charset="0"/>
                <a:cs typeface="Times New Roman" pitchFamily="18" charset="0"/>
              </a:rPr>
              <a:t>(41) 	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На Нюрнбергском процессе Kaltenbru</a:t>
            </a:r>
            <a:r>
              <a:rPr lang="en-US" sz="23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nеr с пеной у рта доказывал, что отправка узников в Тироль, якобы, была вызвана только тем, что там планировалось строительство подземных сооружений, а отнюдь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300" b="1" i="1"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sz="2300" i="1">
                <a:latin typeface="Times New Roman" pitchFamily="18" charset="0"/>
                <a:cs typeface="Times New Roman" pitchFamily="18" charset="0"/>
              </a:rPr>
              <a:t>истребления узников.</a:t>
            </a:r>
            <a:r>
              <a:rPr lang="ru-RU" sz="2300">
                <a:latin typeface="Times New Roman" pitchFamily="18" charset="0"/>
                <a:cs typeface="Times New Roman" pitchFamily="18" charset="0"/>
              </a:rPr>
              <a:t> [Захарий Грузин. Крестоносцы ХХ века (2003) // «Вестник США», 12.11.2003].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56F02-9E26-487C-9311-84A191A45C7E}" type="slidenum">
              <a:rPr lang="ru-RU"/>
              <a:pPr>
                <a:defRPr/>
              </a:pPr>
              <a:t>25</a:t>
            </a:fld>
            <a:endParaRPr lang="ru-RU"/>
          </a:p>
        </p:txBody>
      </p:sp>
      <p:sp>
        <p:nvSpPr>
          <p:cNvPr id="38914" name="TextBox 2"/>
          <p:cNvSpPr txBox="1">
            <a:spLocks noChangeArrowheads="1"/>
          </p:cNvSpPr>
          <p:nvPr/>
        </p:nvSpPr>
        <p:spPr bwMode="auto">
          <a:xfrm>
            <a:off x="1417638" y="0"/>
            <a:ext cx="9494837" cy="657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(42) Мария пошла с черного хода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целях /с целью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конспирации, а потому, что тут, со двора, путь был гораздо короче, не нужно было обходить дом, чтобы войти через парадное.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[Вацлав Михальский. Прощеное воскресенье // Октябрь, 2009].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Вместе с тем выяснилось, что в отдельных случаях (как мы пока полагаем, по стилистическим соображениям), замена одного комплекса другим представляется нежелательной.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(43)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После рассмотрения материалов дела судом вышестоящей инстанции было установлено, что они напали на потерпевшую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целью / ?в целях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изнасилования, а с целью грабежа.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[Сборник задач по уголовному праву России (2008)].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(44)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Говоря о композиционной функции определений, об использовании их семантических свойств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целях /? с целью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символических новообразований, а в целях развития сюжета, прежде всего пришлось бы указать, что они — основной красочный фонд для рисовки лиц в поэзии Ахматовой.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[В. В. Виноградов. О поэзии Анны Ахматовой (стилистические наброски) (1923–1925)].</a:t>
            </a: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92A2C-EFCD-4AE6-BAB3-3CA2659CBBB6}" type="slidenum">
              <a:rPr lang="ru-RU"/>
              <a:pPr>
                <a:defRPr/>
              </a:pPr>
              <a:t>26</a:t>
            </a:fld>
            <a:endParaRPr lang="ru-RU"/>
          </a:p>
        </p:txBody>
      </p:sp>
      <p:sp>
        <p:nvSpPr>
          <p:cNvPr id="39938" name="TextBox 2"/>
          <p:cNvSpPr txBox="1">
            <a:spLocks noChangeArrowheads="1"/>
          </p:cNvSpPr>
          <p:nvPr/>
        </p:nvSpPr>
        <p:spPr bwMode="auto">
          <a:xfrm>
            <a:off x="1435100" y="606425"/>
            <a:ext cx="981392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300">
                <a:latin typeface="Times New Roman" pitchFamily="18" charset="0"/>
                <a:cs typeface="Times New Roman" pitchFamily="18" charset="0"/>
              </a:rPr>
              <a:t>Наши итоговые замечания сводятся к следующему. </a:t>
            </a:r>
          </a:p>
          <a:p>
            <a:pPr marL="449263" indent="-449263" algn="just"/>
            <a:r>
              <a:rPr lang="ru-RU" sz="2300">
                <a:latin typeface="Times New Roman" pitchFamily="18" charset="0"/>
                <a:cs typeface="Times New Roman" pitchFamily="18" charset="0"/>
              </a:rPr>
              <a:t>        В докладе, возможно впервые были пунктирно охарактеризованы непрототипические целевые конструкции ложной цели  в русском языке. В этой связи считаем уместным обратить внимание на следующий факт.</a:t>
            </a:r>
          </a:p>
          <a:p>
            <a:pPr marL="449263" indent="-449263" algn="just"/>
            <a:r>
              <a:rPr lang="ru-RU" sz="2300">
                <a:latin typeface="Times New Roman" pitchFamily="18" charset="0"/>
                <a:cs typeface="Times New Roman" pitchFamily="18" charset="0"/>
              </a:rPr>
              <a:t>        Мы видим все, что попадает в наше поле зрения. Среди объектов, попадающих в каждый данный момент в наше поле зрения, есть как известные нам и опознаваемые нами, так и неизвестные и потому не опознаваемые нами, которые не попадают в сферу нашего внимания. Наш глаз скользит мимо них, стандартно не замечая их, потому что они нам неизвестны. Реально мы видим то, что знаем, а осознанное видение начинается только после того как данный объект выделен  и охарактеризован в определенной системе терминов и понятий.</a:t>
            </a:r>
          </a:p>
          <a:p>
            <a:pPr marL="449263" indent="-449263" algn="just"/>
            <a:r>
              <a:rPr lang="ru-RU" sz="2300">
                <a:latin typeface="Times New Roman" pitchFamily="18" charset="0"/>
                <a:cs typeface="Times New Roman" pitchFamily="18" charset="0"/>
              </a:rPr>
              <a:t>        Соответственно целевая конструкция ложной цели  впервые стала видимой только после ее осознания. До этого момента мы ее не замечали и не выделяли, хотя она естественно существовала.</a:t>
            </a:r>
          </a:p>
          <a:p>
            <a:pPr marL="449263" indent="-449263" algn="just"/>
            <a:r>
              <a:rPr lang="ru-RU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803FF-12E9-4CD7-B7D1-3A7C7D62E944}" type="slidenum">
              <a:rPr lang="ru-RU"/>
              <a:pPr>
                <a:defRPr/>
              </a:pPr>
              <a:t>27</a:t>
            </a:fld>
            <a:endParaRPr lang="ru-RU"/>
          </a:p>
        </p:txBody>
      </p:sp>
      <p:sp>
        <p:nvSpPr>
          <p:cNvPr id="40962" name="TextBox 2"/>
          <p:cNvSpPr txBox="1">
            <a:spLocks noChangeArrowheads="1"/>
          </p:cNvSpPr>
          <p:nvPr/>
        </p:nvSpPr>
        <p:spPr bwMode="auto">
          <a:xfrm>
            <a:off x="1068388" y="336550"/>
            <a:ext cx="10528300" cy="618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/>
            <a:r>
              <a:rPr lang="ru-RU" sz="2100"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marL="449263"/>
            <a:r>
              <a:rPr lang="ru-RU" sz="2100">
                <a:latin typeface="Times New Roman" pitchFamily="18" charset="0"/>
                <a:cs typeface="Times New Roman" pitchFamily="18" charset="0"/>
              </a:rPr>
              <a:t>   Апресян, Ю.Д. Лексическая семантика / Ю.Д. Апресян. М.: Наука, 1974. 230 с.   Богуславская О. Ю., Левонтина И. Б. Смыслы ‘причина’ и ‘цель’ в естественном языке. Вопросы языкознания, 2004, 2: 68–88.     </a:t>
            </a:r>
          </a:p>
          <a:p>
            <a:pPr marL="449263"/>
            <a:r>
              <a:rPr lang="ru-RU" sz="2100">
                <a:latin typeface="Times New Roman" pitchFamily="18" charset="0"/>
                <a:cs typeface="Times New Roman" pitchFamily="18" charset="0"/>
              </a:rPr>
              <a:t>   ГР-70 – Грамматика современного русского литературного языка // Н.Ю.Шведова (ред.), М.: Наука, 1970. 767 с.  </a:t>
            </a:r>
          </a:p>
          <a:p>
            <a:pPr marL="449263"/>
            <a:r>
              <a:rPr lang="ru-RU" sz="2100">
                <a:latin typeface="Times New Roman" pitchFamily="18" charset="0"/>
                <a:cs typeface="Times New Roman" pitchFamily="18" charset="0"/>
              </a:rPr>
              <a:t>   ГР-80 – Русская грамматика // Н.Ю.Шведова (ред.), М.: Наука, Т. 2, 1980. 709 с.     </a:t>
            </a:r>
          </a:p>
          <a:p>
            <a:pPr marL="449263"/>
            <a:r>
              <a:rPr lang="ru-RU" sz="2100">
                <a:latin typeface="Times New Roman" pitchFamily="18" charset="0"/>
                <a:cs typeface="Times New Roman" pitchFamily="18" charset="0"/>
              </a:rPr>
              <a:t>   Данилова Е.А. О семантике антицели в высказываниях с отношениями обусловленности //Вестник Чувашского государственного университета</a:t>
            </a:r>
            <a:r>
              <a:rPr lang="ru-RU" sz="2100" b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т.4</a:t>
            </a:r>
            <a:r>
              <a:rPr lang="ru-RU" sz="2100" b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2009 г.</a:t>
            </a:r>
            <a:r>
              <a:rPr lang="ru-RU" sz="21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>
                <a:latin typeface="Times New Roman" pitchFamily="18" charset="0"/>
                <a:cs typeface="Times New Roman" pitchFamily="18" charset="0"/>
              </a:rPr>
              <a:t> ­ С. 213­-217.    </a:t>
            </a:r>
          </a:p>
          <a:p>
            <a:pPr marL="449263"/>
            <a:r>
              <a:rPr lang="ru-RU" sz="2100">
                <a:latin typeface="Times New Roman" pitchFamily="18" charset="0"/>
                <a:cs typeface="Times New Roman" pitchFamily="18" charset="0"/>
              </a:rPr>
              <a:t>  Данилова Е.А., Плотникова Е.В., Юркина Т.Н. Отношения обусловленности в высказываниях с семантикой мотивации, целеполагания и уступки. Вестник ЧГПУ им. И. Я. Яковлева. 2018. № 2(98), 69-77.   </a:t>
            </a:r>
          </a:p>
          <a:p>
            <a:pPr marL="449263"/>
            <a:r>
              <a:rPr lang="ru-RU" sz="2100">
                <a:latin typeface="Times New Roman" pitchFamily="18" charset="0"/>
                <a:cs typeface="Times New Roman" pitchFamily="18" charset="0"/>
              </a:rPr>
              <a:t> Левонтина И.Б. Целесообразность без цели / И.Б. Левонтина // Вопросы языкознания. 1996. № 1. С. 42-57.   </a:t>
            </a:r>
          </a:p>
          <a:p>
            <a:pPr marL="449263"/>
            <a:r>
              <a:rPr lang="ru-RU" sz="2100">
                <a:latin typeface="Times New Roman" pitchFamily="18" charset="0"/>
                <a:cs typeface="Times New Roman" pitchFamily="18" charset="0"/>
              </a:rPr>
              <a:t> Рахилина Е.В. Отношение причины и цели в русском тексте. Вопросы языкознания № 6, 1989, с. 46-54.     </a:t>
            </a:r>
          </a:p>
          <a:p>
            <a:pPr marL="449263"/>
            <a:r>
              <a:rPr lang="ru-RU" sz="2100">
                <a:latin typeface="Times New Roman" pitchFamily="18" charset="0"/>
                <a:cs typeface="Times New Roman" pitchFamily="18" charset="0"/>
              </a:rPr>
              <a:t> Савичуте Г.С.  Предикаты цели и предикаты каузации // Изв. АН СССР, серия литературы и языка, т. 39, № 6, 1980, С. 539-548.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A626B-F60B-4906-8165-11ED11A427AD}" type="slidenum">
              <a:rPr lang="ru-RU"/>
              <a:pPr>
                <a:defRPr/>
              </a:pPr>
              <a:t>28</a:t>
            </a:fld>
            <a:endParaRPr lang="ru-RU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55171" y="1077685"/>
            <a:ext cx="11081658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</a:rPr>
              <a:t>    </a:t>
            </a:r>
            <a:r>
              <a:rPr lang="en-US" sz="2100" dirty="0" err="1">
                <a:latin typeface="Times New Roman" pitchFamily="18" charset="0"/>
              </a:rPr>
              <a:t>Cristofaro</a:t>
            </a:r>
            <a:r>
              <a:rPr lang="en-US" sz="2100" dirty="0">
                <a:latin typeface="Times New Roman" pitchFamily="18" charset="0"/>
              </a:rPr>
              <a:t> S</a:t>
            </a:r>
            <a:r>
              <a:rPr lang="ru-RU" sz="2100" dirty="0">
                <a:latin typeface="Times New Roman" pitchFamily="18" charset="0"/>
              </a:rPr>
              <a:t>. </a:t>
            </a:r>
            <a:r>
              <a:rPr lang="en-US" sz="2100" dirty="0">
                <a:latin typeface="Times New Roman" pitchFamily="18" charset="0"/>
              </a:rPr>
              <a:t>Subordination</a:t>
            </a:r>
            <a:r>
              <a:rPr lang="ru-RU" sz="2100" dirty="0">
                <a:latin typeface="Times New Roman" pitchFamily="18" charset="0"/>
              </a:rPr>
              <a:t>. </a:t>
            </a:r>
            <a:r>
              <a:rPr lang="en-US" sz="2100" dirty="0">
                <a:latin typeface="Times New Roman" pitchFamily="18" charset="0"/>
              </a:rPr>
              <a:t>Oxford: Oxford Univ. Press, 2003.</a:t>
            </a:r>
            <a:r>
              <a:rPr lang="ru-RU" sz="2100" dirty="0">
                <a:latin typeface="Times New Roman" pitchFamily="18" charset="0"/>
              </a:rPr>
              <a:t>                                            </a:t>
            </a:r>
            <a:r>
              <a:rPr lang="en-US" sz="2100" dirty="0">
                <a:latin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</a:rPr>
              <a:t>Cristofaro</a:t>
            </a:r>
            <a:r>
              <a:rPr lang="en-US" sz="2100" dirty="0">
                <a:latin typeface="Times New Roman" pitchFamily="18" charset="0"/>
              </a:rPr>
              <a:t> S. Reason clauses. The World Atlas of Language Structures Online. Dryer M. S., </a:t>
            </a:r>
            <a:r>
              <a:rPr lang="en-US" sz="2100" dirty="0" err="1">
                <a:latin typeface="Times New Roman" pitchFamily="18" charset="0"/>
              </a:rPr>
              <a:t>Haspelmath</a:t>
            </a:r>
            <a:r>
              <a:rPr lang="en-US" sz="2100" dirty="0">
                <a:latin typeface="Times New Roman" pitchFamily="18" charset="0"/>
              </a:rPr>
              <a:t> M. (eds.). Leipzig: Max Planck Institute for Evolutionary </a:t>
            </a:r>
            <a:r>
              <a:rPr lang="en-US" sz="2100" dirty="0" err="1">
                <a:latin typeface="Times New Roman" pitchFamily="18" charset="0"/>
              </a:rPr>
              <a:t>Anthropology.URL:</a:t>
            </a:r>
            <a:r>
              <a:rPr lang="en-US" sz="2100" u="sng" dirty="0" err="1">
                <a:solidFill>
                  <a:srgbClr val="0000FF"/>
                </a:solidFill>
                <a:latin typeface="Times New Roman" pitchFamily="18" charset="0"/>
                <a:hlinkClick r:id="rId2"/>
              </a:rPr>
              <a:t>http</a:t>
            </a:r>
            <a:r>
              <a:rPr lang="en-US" sz="2100" u="sng" dirty="0">
                <a:solidFill>
                  <a:srgbClr val="0000FF"/>
                </a:solidFill>
                <a:latin typeface="Times New Roman" pitchFamily="18" charset="0"/>
                <a:hlinkClick r:id="rId2"/>
              </a:rPr>
              <a:t>://wals.info/chapter/127</a:t>
            </a:r>
            <a:r>
              <a:rPr lang="en-US" sz="2100" dirty="0">
                <a:latin typeface="Times New Roman" pitchFamily="18" charset="0"/>
              </a:rPr>
              <a:t>.                                                                                                           </a:t>
            </a:r>
            <a:r>
              <a:rPr lang="ru-RU" sz="2100" dirty="0">
                <a:latin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</a:rPr>
              <a:t>Diessel</a:t>
            </a:r>
            <a:r>
              <a:rPr lang="en-US" sz="2100" dirty="0">
                <a:latin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</a:rPr>
              <a:t>Н</a:t>
            </a:r>
            <a:r>
              <a:rPr lang="en-US" sz="2100" dirty="0">
                <a:latin typeface="Times New Roman" pitchFamily="18" charset="0"/>
              </a:rPr>
              <a:t>. The ordering distribution of main and adverbial clauses: A typological study. Language, 2001, 3(77): 433–455.</a:t>
            </a:r>
            <a:endParaRPr lang="ru-RU" sz="2100" dirty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100" dirty="0">
                <a:latin typeface="Times New Roman" pitchFamily="18" charset="0"/>
              </a:rPr>
              <a:t>    </a:t>
            </a:r>
            <a:r>
              <a:rPr lang="en-US" sz="2100" dirty="0" err="1">
                <a:latin typeface="Times New Roman" pitchFamily="18" charset="0"/>
              </a:rPr>
              <a:t>Diessel</a:t>
            </a:r>
            <a:r>
              <a:rPr lang="en-US" sz="2100" dirty="0">
                <a:latin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</a:rPr>
              <a:t>Н</a:t>
            </a:r>
            <a:r>
              <a:rPr lang="en-US" sz="2100" dirty="0">
                <a:latin typeface="Times New Roman" pitchFamily="18" charset="0"/>
              </a:rPr>
              <a:t>. Competing motivations for the ordering of main and adverbial clauses. Linguistics, 2005, 43-3: 449–470.</a:t>
            </a:r>
            <a:endParaRPr lang="ru-RU" sz="2100" dirty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100" dirty="0">
                <a:latin typeface="Times New Roman" pitchFamily="18" charset="0"/>
              </a:rPr>
              <a:t>    </a:t>
            </a:r>
            <a:r>
              <a:rPr lang="en-US" sz="2100" dirty="0" err="1">
                <a:latin typeface="Times New Roman" pitchFamily="18" charset="0"/>
              </a:rPr>
              <a:t>Hetterle</a:t>
            </a:r>
            <a:r>
              <a:rPr lang="en-US" sz="2100" dirty="0">
                <a:latin typeface="Times New Roman" pitchFamily="18" charset="0"/>
              </a:rPr>
              <a:t> K. Adverbial clauses in cross-linguistic perspective. Berlin: Walter de Gruyter.    </a:t>
            </a:r>
            <a:r>
              <a:rPr lang="en-US" sz="2100" dirty="0" err="1">
                <a:latin typeface="Times New Roman" pitchFamily="18" charset="0"/>
              </a:rPr>
              <a:t>Martowicz</a:t>
            </a:r>
            <a:r>
              <a:rPr lang="en-US" sz="2100" dirty="0">
                <a:latin typeface="Times New Roman" pitchFamily="18" charset="0"/>
              </a:rPr>
              <a:t> A. The origin and functioning of circumstantial clause linkers: A cross-linguistic study. Ph.D. diss. Edinburgh: Univ. of Edinburgh, 2011.                                                      </a:t>
            </a:r>
            <a:endParaRPr lang="ru-RU" sz="2100" dirty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100" dirty="0">
                <a:latin typeface="Times New Roman" pitchFamily="18" charset="0"/>
              </a:rPr>
              <a:t>— </a:t>
            </a:r>
            <a:r>
              <a:rPr lang="en-US" sz="2100" dirty="0" err="1">
                <a:latin typeface="Times New Roman" pitchFamily="18" charset="0"/>
              </a:rPr>
              <a:t>Schmidtke</a:t>
            </a:r>
            <a:r>
              <a:rPr lang="en-US" sz="2100" dirty="0">
                <a:latin typeface="Times New Roman" pitchFamily="18" charset="0"/>
              </a:rPr>
              <a:t>-Bode K. A typology of purpose clauses. Amsterdam: John Benjamins, 2009. </a:t>
            </a:r>
            <a:endParaRPr lang="ru-RU" sz="2100" dirty="0">
              <a:latin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Thompson S. A.,  Longacre R. E.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Adverbial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clauses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In T.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Shopen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.),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Language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Typology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Syntactic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Description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Complex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Constructions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. Cambridge, UK: Cambridge University Press, 1985, 237–268,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Thompson S. A.,  Longacre R. E., Shin JA. J. Hwang. Adverbial clauses.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Shopen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.),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Language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Typology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Syntactic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Description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Complex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Constructions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. Cambridge, UK: Cambridge University Press, 2007, 237–300.</a:t>
            </a:r>
          </a:p>
          <a:p>
            <a:pPr algn="just">
              <a:spcBef>
                <a:spcPct val="50000"/>
              </a:spcBef>
            </a:pP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820738" y="965200"/>
            <a:ext cx="10515600" cy="43513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/>
          </a:p>
          <a:p>
            <a:pPr>
              <a:buFont typeface="Arial" charset="0"/>
              <a:buNone/>
            </a:pPr>
            <a:endParaRPr lang="ru-RU"/>
          </a:p>
          <a:p>
            <a:pPr algn="ctr">
              <a:buFont typeface="Arial" charset="0"/>
              <a:buNone/>
            </a:pPr>
            <a:r>
              <a:rPr lang="ru-RU" b="1">
                <a:latin typeface="Times New Roman" pitchFamily="18" charset="0"/>
              </a:rPr>
              <a:t>СПАСИБО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DD18F-AA77-4821-87BF-B98DF1DD0D33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1004888" y="431800"/>
            <a:ext cx="10542587" cy="5789613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>
                <a:latin typeface="Times New Roman" pitchFamily="18" charset="0"/>
              </a:rPr>
              <a:t>      </a:t>
            </a:r>
            <a:r>
              <a:rPr lang="ru-RU" sz="2600">
                <a:latin typeface="Times New Roman" pitchFamily="18" charset="0"/>
              </a:rPr>
              <a:t>В данной работе мы опираемся на следующее толкование понятия </a:t>
            </a:r>
            <a:r>
              <a:rPr lang="ru-RU" sz="2600" i="1">
                <a:latin typeface="Times New Roman" pitchFamily="18" charset="0"/>
              </a:rPr>
              <a:t>цель</a:t>
            </a:r>
            <a:r>
              <a:rPr lang="ru-RU" sz="2600">
                <a:latin typeface="Times New Roman" pitchFamily="18" charset="0"/>
              </a:rPr>
              <a:t>, предложенное Ю. Д. Апресяном: «цель — это то, что некто хочет (содержание чьего-либо желания) и считает, что может каузировать (результат каузации) с помощью имеющихся в его распоряжении ресурсов» [Апресян 1974: 129].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600">
                <a:latin typeface="Times New Roman" pitchFamily="18" charset="0"/>
              </a:rPr>
              <a:t>     Что касается клаузальных конструкций, то они в настоящее время исследованы достаточно хорошо. Их описание обычно присутствует в любых грамматиках конкретных языков. Например, их анализ присутствует в таких фундаментальных грамматиках русского языка, как [Гр. 1970] и [Гр. 1980]. 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60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481E7A-AFEA-474E-A6FC-916B551DC958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179513" y="474663"/>
            <a:ext cx="99314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В частности, установлено, что в русском языке «(1) почти все целевые конструкции (и чаще всего) употребляются при глаголах движения (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идти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), отказа от движения (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остановиться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), побуждения к движению (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посылать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); (2) меньшее количество конструкций (и реже) употребляется при глаголах, означающих изменение положения (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садиться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 и прочие активные действия (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давать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); (3) наименьшее количество целевых конструкций (и реже всего) могут стоять при глаголах состояния (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лежать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)» [Савичуте 1980: 541].</a:t>
            </a:r>
          </a:p>
          <a:p>
            <a:pPr indent="449263"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Иначе обстоит дело с именными целевыми конструкциями, которые до сих пор, насколько мы знаем, не служили объектом исследования в общелингвистических и типологических работах, как, впрочем, как будто бы не рассматривались и на материале конкретных языков.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7B701-CD2C-4297-BB48-BC761F2A7F79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1563688" y="681038"/>
            <a:ext cx="9291637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Неоднородны целевые конструкции и с содержательной точки зрения. Наряду 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прототипическими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целевыми конструкциями, в которых на базе опорной предикации, где  реализуется реальная ситуация, и представляется возможным осуществление зависимой предикации, где реализуется потенциальная целевая ситуация, существует ряд целевых конструкций, которые в том или ином отношении откланяются от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протипического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инварианта.</a:t>
            </a:r>
          </a:p>
          <a:p>
            <a:pPr indent="449263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предлагаемом докладе будут рассмотрены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непрототипические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целевые конструкции, которые мы условно назвали конструкциями ложной цели. Семантическая специфика таких конструкций состоит в том, что в целевой предикации называется не подлинная цель, которую должен преследовать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Агенс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опорной предикации, а другая, которая является ложной целью.</a:t>
            </a:r>
          </a:p>
          <a:p>
            <a:pPr indent="449263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0AF7F-CC84-4094-BF6C-7B33E605D82D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371600" y="542925"/>
            <a:ext cx="9537700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28600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В целевых конструкциях ложной цели целевая клауза вводится союзом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которому предшествует комплекс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не для/ради того.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Сразу же отметим, что у комплексов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не для того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не ради того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принципиально различная частотность. В основном корпусе НКРЯ содержится 1 961 пример с комплексом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 для того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и только 48 примеров с комплексом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 ради того</a:t>
            </a:r>
            <a:r>
              <a:rPr lang="ru-RU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Преимущественно эти комплексы находятся в контактной препозиции перед союзом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28600"/>
            <a:r>
              <a:rPr lang="ru-RU" sz="2400">
                <a:latin typeface="Times New Roman" pitchFamily="18" charset="0"/>
                <a:cs typeface="Times New Roman" pitchFamily="18" charset="0"/>
              </a:rPr>
              <a:t>(1)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Детство бывает один раз, и дается оно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просиживать штаны за партой.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[Наталья Склярова. Казаки-разбойники // «Вечерняя Москва», 2002.01.10].</a:t>
            </a:r>
          </a:p>
          <a:p>
            <a:pPr indent="228600"/>
            <a:r>
              <a:rPr lang="ru-RU" sz="2400">
                <a:latin typeface="Times New Roman" pitchFamily="18" charset="0"/>
                <a:cs typeface="Times New Roman" pitchFamily="18" charset="0"/>
              </a:rPr>
              <a:t>(2)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Но мы затеяли весь этот анализ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покритиковать Голдина.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[Игорь Зайцев. Шустрая «тихоня» (2004) // «64 — Шахматное обозрение», 15.05.2004].</a:t>
            </a:r>
          </a:p>
          <a:p>
            <a:pPr indent="228600"/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8019B-69EE-473A-8CD4-EB4C24782EAE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1489075" y="1028700"/>
            <a:ext cx="9504363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Вместе с тем препозиция комплекса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 для того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хотя и не часто, может быть и дистантной. </a:t>
            </a: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(3)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женился,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по стройкам таскаться!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[Ирина Муравьева. Мещанин во дворянстве (1994)]. </a:t>
            </a: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Примеров с дистантной препозицией комплекса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 ради того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пока не обнаружено.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Специфическая особенность этой конструкции заключается в том, что в ней довольно часто ложной цели противопоставляется подлинная цель, которую преследует Агенс опорной ситуации. При этом обычно в тексте ложная цель предшествует подлинной цели.</a:t>
            </a:r>
          </a:p>
          <a:p>
            <a:pPr indent="449263"/>
            <a:r>
              <a:rPr lang="ru-RU" sz="2400">
                <a:latin typeface="Times New Roman" pitchFamily="18" charset="0"/>
                <a:cs typeface="Times New Roman" pitchFamily="18" charset="0"/>
              </a:rPr>
              <a:t>(4)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Не случайно один из лидеров партии, Геннадий Гудков, выступая на днях перед однопартийцами в Санкт-Петербурге, заявил: «Мы идем на выборы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участвовать, а, чтобы победить».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[Олег Щукин. Раёк от Райкова // «Завтра», 2003.07.25].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4DFD8-DD35-4B58-8EA8-0EBC68346DED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1339850" y="1166813"/>
            <a:ext cx="96758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/>
            <a:r>
              <a:rPr lang="ru-RU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5) 	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А рассказываю я это все отнюдь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мир о моих заслугах узнал, а так, чтобы слегка волнующихся успокоить.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[Иван Давыдов. В ожидании конца света // «Русская жизнь», 2012].</a:t>
            </a:r>
          </a:p>
          <a:p>
            <a:pPr marL="449263" indent="-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  Исключительно редко в конструкции с комплексом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 того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подлинная цель предшествует ложной цели. А подобные примеры конструкции с комплексом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 ради того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нам пока вообще не встретились.</a:t>
            </a:r>
          </a:p>
          <a:p>
            <a:pPr marL="449263" indent="-449263"/>
            <a:r>
              <a:rPr lang="ru-RU" sz="2400">
                <a:latin typeface="Times New Roman" pitchFamily="18" charset="0"/>
                <a:cs typeface="Times New Roman" pitchFamily="18" charset="0"/>
              </a:rPr>
              <a:t>(6)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«Мифологические рассказы», один из жанров традиционного фольклора, существуют для того, чтобы говорить об опыте, а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 фольклористы составили каталог русских мифологических персонажей.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[Анна Груздева. «Женщина берет на себя ответственность за отношения живых и мертвых». Интервью с антропологом Светланой Адоньевой (24.10.2016)].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0E552-A45B-4A54-9B72-3BF281C9D30F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1427163" y="660400"/>
            <a:ext cx="9237662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Важно обратить внимание, что пока во всех известных нам примерах и с комплексом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 для 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и с комплексом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 ради того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целевая клауза следует за опорной клаузой. Примеры, в которых бы целевая клауза предшествовала опорной клаузе, нам до сих пор не встретились.</a:t>
            </a:r>
          </a:p>
          <a:p>
            <a:pPr indent="449263"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Надо сказать, что конструкции ложной цели, как и многие другие целевые конструкции, бывают однореферентные, см. (7), (8), и разнореферентные (9), (10), причем разнореферентные конструкции встречаются относительно редко. В целевой клаузе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однореферентной конструкции глагол выступает в форме инфинитива, а в целевой клаузе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разнореферентной конструкции — в форме прошедшего времени, причем надо учитывать, что реально речь идет о формах сослагательного наклонения, в состав которых входит частица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бы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являющаяся частью союза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4543</Words>
  <Application>Microsoft Office PowerPoint</Application>
  <PresentationFormat>Широкоэкранный</PresentationFormat>
  <Paragraphs>137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Тема Office</vt:lpstr>
      <vt:lpstr>КОНСТРУКЦИЯ ЛОЖНОЙ ЦЕЛИ В  РУССКОМ ЯЗЫКЕ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КОНСТРУКЦИЯ ЛОЖНОЙ ЦЕЛИ В  РУССКОМ ЯЗЫКЕ </dc:title>
  <dc:creator>Виктор Храковский</dc:creator>
  <cp:lastModifiedBy>Виктор Храковский</cp:lastModifiedBy>
  <cp:revision>26</cp:revision>
  <dcterms:created xsi:type="dcterms:W3CDTF">2024-09-24T08:04:28Z</dcterms:created>
  <dcterms:modified xsi:type="dcterms:W3CDTF">2024-10-28T08:42:53Z</dcterms:modified>
</cp:coreProperties>
</file>