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100" d="100"/>
          <a:sy n="100" d="100"/>
        </p:scale>
        <p:origin x="-642" y="-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4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38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61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17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121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7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32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24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9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126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965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6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orobeva@tpu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403" y="642939"/>
            <a:ext cx="9858685" cy="281463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степени морфологической близости восточных хантыйских диалектов (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сургутского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ваховского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васюганского) на онлайн платформе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ЛингвоДок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8403" y="3457575"/>
            <a:ext cx="9858685" cy="187166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pPr algn="ctr"/>
            <a:r>
              <a:rPr lang="ru-RU" sz="9600" i="1" dirty="0"/>
              <a:t>Институт системного программирования им. В.П. Иванникова</a:t>
            </a:r>
            <a:endParaRPr lang="ru-RU" sz="9600" dirty="0"/>
          </a:p>
          <a:p>
            <a:pPr algn="ctr"/>
            <a:r>
              <a:rPr lang="ru-RU" sz="9600" i="1" dirty="0"/>
              <a:t>Российской академии наук, г. </a:t>
            </a:r>
            <a:r>
              <a:rPr lang="ru-RU" sz="9600" i="1" dirty="0" smtClean="0"/>
              <a:t>Москва</a:t>
            </a:r>
            <a:r>
              <a:rPr lang="ru-RU" sz="9600" i="1" dirty="0"/>
              <a:t>;</a:t>
            </a:r>
            <a:endParaRPr lang="ru-RU" sz="9600" i="1" dirty="0" smtClean="0"/>
          </a:p>
          <a:p>
            <a:pPr algn="ctr"/>
            <a:r>
              <a:rPr lang="ru-RU" sz="9600" i="1" dirty="0" smtClean="0"/>
              <a:t>Национальный </a:t>
            </a:r>
            <a:r>
              <a:rPr lang="ru-RU" sz="9600" i="1" dirty="0"/>
              <a:t>исследовательский Томский политехнический университет, </a:t>
            </a:r>
            <a:r>
              <a:rPr lang="ru-RU" sz="9600" i="1" dirty="0" smtClean="0"/>
              <a:t>Томск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71986" y="5729288"/>
            <a:ext cx="3743327" cy="2000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u="sng" dirty="0" err="1">
                <a:solidFill>
                  <a:schemeClr val="tx1"/>
                </a:solidFill>
                <a:hlinkClick r:id="rId2"/>
              </a:rPr>
              <a:t>vorobeva</a:t>
            </a:r>
            <a:r>
              <a:rPr lang="ru-RU" i="1" u="sng" dirty="0">
                <a:solidFill>
                  <a:schemeClr val="tx1"/>
                </a:solidFill>
                <a:hlinkClick r:id="rId2"/>
              </a:rPr>
              <a:t>@</a:t>
            </a:r>
            <a:r>
              <a:rPr lang="en-US" i="1" u="sng" dirty="0" err="1">
                <a:solidFill>
                  <a:schemeClr val="tx1"/>
                </a:solidFill>
                <a:hlinkClick r:id="rId2"/>
              </a:rPr>
              <a:t>tpu</a:t>
            </a:r>
            <a:r>
              <a:rPr lang="ru-RU" i="1" u="sng" dirty="0">
                <a:solidFill>
                  <a:schemeClr val="tx1"/>
                </a:solidFill>
                <a:hlinkClick r:id="rId2"/>
              </a:rPr>
              <a:t>.</a:t>
            </a:r>
            <a:r>
              <a:rPr lang="en-US" i="1" u="sng" dirty="0" err="1">
                <a:solidFill>
                  <a:schemeClr val="tx1"/>
                </a:solidFill>
                <a:hlinkClick r:id="rId2"/>
              </a:rPr>
              <a:t>ru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Подготовка материала для анализа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639" y="2002560"/>
            <a:ext cx="8343900" cy="39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Подготовка материала для анализа 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767" y="2171700"/>
            <a:ext cx="7605853" cy="32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Подготовка материала для анализа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7127" y="1871663"/>
            <a:ext cx="8884198" cy="38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Инструменты для </a:t>
            </a:r>
            <a:r>
              <a:rPr lang="ru-RU" b="1" dirty="0"/>
              <a:t>анализа </a:t>
            </a:r>
            <a:r>
              <a:rPr lang="ru-RU" b="1" dirty="0" smtClean="0"/>
              <a:t> материала на </a:t>
            </a:r>
            <a:r>
              <a:rPr lang="ru-RU" b="1" dirty="0" err="1"/>
              <a:t>ЛингвоДоке</a:t>
            </a:r>
            <a:endParaRPr lang="ru-RU" b="1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14" y="2002559"/>
            <a:ext cx="10444162" cy="391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Результаты анализа 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451" y="2766072"/>
            <a:ext cx="8316486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270" y="842963"/>
            <a:ext cx="9603275" cy="700088"/>
          </a:xfrm>
        </p:spPr>
        <p:txBody>
          <a:bodyPr/>
          <a:lstStyle/>
          <a:p>
            <a:pPr algn="ctr"/>
            <a:r>
              <a:rPr lang="ru-RU" b="1" dirty="0"/>
              <a:t>Этимологическое дерево расстояний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813" y="1543051"/>
            <a:ext cx="8286750" cy="437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Морфологический обсчёт близости восточных диалектов в процентах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8" y="2471737"/>
            <a:ext cx="9747707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270" y="814388"/>
            <a:ext cx="9603275" cy="600075"/>
          </a:xfrm>
        </p:spPr>
        <p:txBody>
          <a:bodyPr/>
          <a:lstStyle/>
          <a:p>
            <a:pPr algn="ctr"/>
            <a:r>
              <a:rPr lang="ru-RU" b="1" dirty="0" smtClean="0"/>
              <a:t>Когнаты восточных диалектов</a:t>
            </a:r>
            <a:endParaRPr lang="ru-RU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413" y="1543051"/>
            <a:ext cx="7886700" cy="45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61164"/>
          </a:xfrm>
        </p:spPr>
        <p:txBody>
          <a:bodyPr/>
          <a:lstStyle/>
          <a:p>
            <a:pPr algn="ctr"/>
            <a:r>
              <a:rPr lang="ru-RU" b="1" dirty="0" smtClean="0"/>
              <a:t>Результаты анализа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270" y="1871663"/>
            <a:ext cx="9603275" cy="3594682"/>
          </a:xfrm>
        </p:spPr>
        <p:txBody>
          <a:bodyPr/>
          <a:lstStyle/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Общее </a:t>
            </a:r>
            <a:r>
              <a:rPr lang="ru-RU" sz="2800" dirty="0"/>
              <a:t>количество проанализированных групп аффиксов, этимологически связанных в словарях, включает 74 единицы. Из них 57 аффиксов этимологически связаны во всех трех </a:t>
            </a:r>
            <a:r>
              <a:rPr lang="ru-RU" sz="2800" dirty="0" smtClean="0"/>
              <a:t>диалектах</a:t>
            </a:r>
            <a:r>
              <a:rPr lang="ru-RU" sz="28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6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058" y="785814"/>
            <a:ext cx="9603275" cy="62864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/>
              <a:t>Аффиксы </a:t>
            </a:r>
            <a:r>
              <a:rPr lang="ru-RU" sz="2700" b="1" dirty="0" err="1"/>
              <a:t>ваховского</a:t>
            </a:r>
            <a:r>
              <a:rPr lang="ru-RU" sz="2700" b="1" dirty="0"/>
              <a:t> и васюганского диалектов, которые не имеют этимологий в </a:t>
            </a:r>
            <a:r>
              <a:rPr lang="ru-RU" sz="2700" b="1" dirty="0" err="1"/>
              <a:t>сургутском</a:t>
            </a:r>
            <a:r>
              <a:rPr lang="ru-RU" sz="2700" b="1" dirty="0"/>
              <a:t> диалекте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287" y="1814513"/>
            <a:ext cx="7786687" cy="43148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814637" y="1414464"/>
            <a:ext cx="2528887" cy="40004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Васюганский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43523" y="1414463"/>
            <a:ext cx="1900239" cy="40004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сургутский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43762" y="1414463"/>
            <a:ext cx="2843211" cy="40004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ваховский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Цель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/>
              <a:t>представление </a:t>
            </a:r>
            <a:r>
              <a:rPr lang="ru-RU" sz="2800" dirty="0"/>
              <a:t>промежуточных результатов вычисления степени морфологической близости трёх восточных диалектов хантыйского языка на основе данных, полученных инструментальным путём на исследовательской платформе </a:t>
            </a:r>
            <a:r>
              <a:rPr lang="ru-RU" sz="2800" dirty="0" err="1"/>
              <a:t>ЛингвоДок</a:t>
            </a:r>
            <a:r>
              <a:rPr lang="ru-RU" sz="2800" dirty="0"/>
              <a:t>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33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270" y="857250"/>
            <a:ext cx="9603275" cy="700089"/>
          </a:xfrm>
        </p:spPr>
        <p:txBody>
          <a:bodyPr/>
          <a:lstStyle/>
          <a:p>
            <a:r>
              <a:rPr lang="ru-RU" dirty="0"/>
              <a:t>Автономные морфемы восточных диалектов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314" y="1400176"/>
            <a:ext cx="8972550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0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0270" y="1643063"/>
            <a:ext cx="9603275" cy="382328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основании полученных данных обсчёта морфологических показателей трёх диалектов можно констатировать незначительное расхождение в области морфологии между </a:t>
            </a:r>
            <a:r>
              <a:rPr lang="ru-RU" dirty="0" err="1"/>
              <a:t>ваховским</a:t>
            </a:r>
            <a:r>
              <a:rPr lang="ru-RU" dirty="0"/>
              <a:t> и васюганским диалектами и степень близости их морфологических систем в районе 99 %. Указанные промежуточные результаты позволяют поддержать точку зрения о том, что данные языковые системы формируют единое диалектное пространство и представляют собой один вах-васюганский диалект с двумя разными говорами: </a:t>
            </a:r>
            <a:r>
              <a:rPr lang="ru-RU" dirty="0" err="1"/>
              <a:t>ваховский</a:t>
            </a:r>
            <a:r>
              <a:rPr lang="ru-RU" dirty="0"/>
              <a:t> и васюганский. </a:t>
            </a:r>
          </a:p>
          <a:p>
            <a:r>
              <a:rPr lang="ru-RU" dirty="0" err="1"/>
              <a:t>Сургутский</a:t>
            </a:r>
            <a:r>
              <a:rPr lang="ru-RU" dirty="0"/>
              <a:t> диалект, который в настоящем исследовании представлен юганским говором, имеет отличия в области морфологии в </a:t>
            </a:r>
            <a:r>
              <a:rPr lang="ru-RU" dirty="0" smtClean="0"/>
              <a:t>14-15</a:t>
            </a:r>
            <a:r>
              <a:rPr lang="ru-RU" dirty="0"/>
              <a:t>% случаях, поэтому может быть достоверно </a:t>
            </a:r>
            <a:r>
              <a:rPr lang="ru-RU" dirty="0" err="1"/>
              <a:t>дистанцирован</a:t>
            </a:r>
            <a:r>
              <a:rPr lang="ru-RU" dirty="0"/>
              <a:t> от </a:t>
            </a:r>
            <a:r>
              <a:rPr lang="ru-RU" dirty="0" err="1"/>
              <a:t>ваховско</a:t>
            </a:r>
            <a:r>
              <a:rPr lang="ru-RU" dirty="0"/>
              <a:t>-васюганского диалектного единства.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9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Материалы исследования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Исследование выполнено на корпусах </a:t>
            </a:r>
            <a:r>
              <a:rPr lang="ru-RU" sz="2800" dirty="0" err="1"/>
              <a:t>ваховского</a:t>
            </a:r>
            <a:r>
              <a:rPr lang="ru-RU" sz="2800" dirty="0"/>
              <a:t>, васюганского и </a:t>
            </a:r>
            <a:r>
              <a:rPr lang="ru-RU" sz="2800" dirty="0" err="1"/>
              <a:t>сургутского</a:t>
            </a:r>
            <a:r>
              <a:rPr lang="ru-RU" sz="2800" dirty="0"/>
              <a:t> диалектов восточных ханты, которые находятся в открытом доступе на исследовательской платформе </a:t>
            </a:r>
            <a:r>
              <a:rPr lang="ru-RU" sz="2800" dirty="0" err="1"/>
              <a:t>ЛингвоДок</a:t>
            </a:r>
            <a:r>
              <a:rPr lang="ru-RU" sz="2800" dirty="0"/>
              <a:t> </a:t>
            </a:r>
            <a:r>
              <a:rPr lang="ru-RU" b="1" i="1" u="sng" dirty="0">
                <a:solidFill>
                  <a:schemeClr val="accent2">
                    <a:lumMod val="50000"/>
                  </a:schemeClr>
                </a:solidFill>
              </a:rPr>
              <a:t>(https://lingvodoc.ispras.ru/language_databases).</a:t>
            </a:r>
          </a:p>
        </p:txBody>
      </p:sp>
    </p:spTree>
    <p:extLst>
      <p:ext uri="{BB962C8B-B14F-4D97-AF65-F5344CB8AC3E}">
        <p14:creationId xmlns:p14="http://schemas.microsoft.com/office/powerpoint/2010/main" val="26305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Материалы </a:t>
            </a:r>
            <a:r>
              <a:rPr lang="ru-RU" b="1" dirty="0" smtClean="0"/>
              <a:t>исследования: </a:t>
            </a:r>
            <a:r>
              <a:rPr lang="ru-RU" b="1" dirty="0" err="1" smtClean="0"/>
              <a:t>ваховский</a:t>
            </a:r>
            <a:r>
              <a:rPr lang="ru-RU" b="1" dirty="0" smtClean="0"/>
              <a:t> корпус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525" y="1828800"/>
            <a:ext cx="11029950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5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69" y="814388"/>
            <a:ext cx="9603275" cy="5286374"/>
          </a:xfrm>
        </p:spPr>
      </p:pic>
    </p:spTree>
    <p:extLst>
      <p:ext uri="{BB962C8B-B14F-4D97-AF65-F5344CB8AC3E}">
        <p14:creationId xmlns:p14="http://schemas.microsoft.com/office/powerpoint/2010/main" val="178999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270" y="871538"/>
            <a:ext cx="9603275" cy="5331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Материалы исследования: </a:t>
            </a:r>
            <a:r>
              <a:rPr lang="ru-RU" b="1" dirty="0" smtClean="0"/>
              <a:t>васюганский </a:t>
            </a:r>
            <a:r>
              <a:rPr lang="ru-RU" b="1" dirty="0"/>
              <a:t>корпус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404654"/>
            <a:ext cx="11991975" cy="473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Материалы исследования</a:t>
            </a:r>
            <a:r>
              <a:rPr lang="ru-RU" b="1" dirty="0" smtClean="0"/>
              <a:t>: юганский корпус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271" y="1643062"/>
            <a:ext cx="9871104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Установленные различия между диалектами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/>
              <a:t>Вахоский</a:t>
            </a:r>
            <a:r>
              <a:rPr lang="ru-RU" dirty="0" smtClean="0"/>
              <a:t> относится </a:t>
            </a:r>
            <a:r>
              <a:rPr lang="ru-RU" dirty="0"/>
              <a:t>к </a:t>
            </a:r>
            <a:r>
              <a:rPr lang="ru-RU" i="1" dirty="0"/>
              <a:t>l-</a:t>
            </a:r>
            <a:r>
              <a:rPr lang="ru-RU" dirty="0"/>
              <a:t>типу, второй – к </a:t>
            </a:r>
            <a:r>
              <a:rPr lang="ru-RU" i="1" dirty="0"/>
              <a:t>j-</a:t>
            </a:r>
            <a:r>
              <a:rPr lang="ru-RU" dirty="0"/>
              <a:t>типу. ср. форму местоимения 3-го лица с [l] в </a:t>
            </a:r>
            <a:r>
              <a:rPr lang="ru-RU" dirty="0" err="1"/>
              <a:t>ваховском</a:t>
            </a:r>
            <a:r>
              <a:rPr lang="ru-RU" dirty="0"/>
              <a:t> </a:t>
            </a:r>
            <a:r>
              <a:rPr lang="ru-RU" i="1" dirty="0" err="1"/>
              <a:t>lö̆ɣ</a:t>
            </a:r>
            <a:r>
              <a:rPr lang="ru-RU" dirty="0"/>
              <a:t> и форму с [j] в васюганском </a:t>
            </a:r>
            <a:r>
              <a:rPr lang="ru-RU" i="1" dirty="0" err="1"/>
              <a:t>jö̆ɣ</a:t>
            </a:r>
            <a:r>
              <a:rPr lang="ru-RU" dirty="0" smtClean="0"/>
              <a:t>., а </a:t>
            </a:r>
            <a:r>
              <a:rPr lang="ru-RU" dirty="0" err="1" smtClean="0"/>
              <a:t>сургутский</a:t>
            </a:r>
            <a:r>
              <a:rPr lang="ru-RU" dirty="0" smtClean="0"/>
              <a:t> </a:t>
            </a:r>
            <a:r>
              <a:rPr lang="ru-RU" dirty="0"/>
              <a:t>к </a:t>
            </a:r>
            <a:r>
              <a:rPr lang="ru-RU" i="1" dirty="0"/>
              <a:t>λ-</a:t>
            </a:r>
            <a:r>
              <a:rPr lang="ru-RU" dirty="0"/>
              <a:t>типу. </a:t>
            </a:r>
            <a:endParaRPr lang="ru-RU" dirty="0" smtClean="0"/>
          </a:p>
          <a:p>
            <a:r>
              <a:rPr lang="ru-RU" dirty="0" smtClean="0"/>
              <a:t>Сингармонизм </a:t>
            </a:r>
            <a:r>
              <a:rPr lang="ru-RU" dirty="0"/>
              <a:t>гласных в вах-васюганском хантыйском. </a:t>
            </a:r>
            <a:endParaRPr lang="ru-RU" dirty="0" smtClean="0"/>
          </a:p>
          <a:p>
            <a:pPr algn="just"/>
            <a:r>
              <a:rPr lang="ru-RU" dirty="0"/>
              <a:t>Некоторые лексические единицы характерны только для одного </a:t>
            </a:r>
            <a:r>
              <a:rPr lang="ru-RU" dirty="0" smtClean="0"/>
              <a:t>восточного диалекта</a:t>
            </a:r>
            <a:r>
              <a:rPr lang="ru-RU" dirty="0"/>
              <a:t>, например, </a:t>
            </a:r>
            <a:r>
              <a:rPr lang="ru-RU" dirty="0" err="1"/>
              <a:t>вах</a:t>
            </a:r>
            <a:r>
              <a:rPr lang="ru-RU" dirty="0"/>
              <a:t>. </a:t>
            </a:r>
            <a:r>
              <a:rPr lang="ru-RU" i="1" dirty="0" err="1"/>
              <a:t>kärəntəɣəltä</a:t>
            </a:r>
            <a:r>
              <a:rPr lang="ru-RU" dirty="0"/>
              <a:t> ‘надевать обувь’, вас. </a:t>
            </a:r>
            <a:r>
              <a:rPr lang="ru-RU" i="1" dirty="0" err="1"/>
              <a:t>kärtä</a:t>
            </a:r>
            <a:r>
              <a:rPr lang="ru-RU" dirty="0"/>
              <a:t> ‘снимать шкуру с животного’, вас. </a:t>
            </a:r>
            <a:r>
              <a:rPr lang="ru-RU" i="1" dirty="0" err="1"/>
              <a:t>joləmnəŋ</a:t>
            </a:r>
            <a:r>
              <a:rPr lang="ru-RU" dirty="0"/>
              <a:t> ‘песня, исполняемая во </a:t>
            </a:r>
            <a:r>
              <a:rPr lang="ru-RU" dirty="0" smtClean="0"/>
              <a:t>время </a:t>
            </a:r>
            <a:r>
              <a:rPr lang="ru-RU" dirty="0"/>
              <a:t>ритуала’, </a:t>
            </a:r>
            <a:r>
              <a:rPr lang="ru-RU" dirty="0" err="1"/>
              <a:t>вах</a:t>
            </a:r>
            <a:r>
              <a:rPr lang="ru-RU" dirty="0"/>
              <a:t>. </a:t>
            </a:r>
            <a:r>
              <a:rPr lang="ru-RU" i="1" dirty="0" err="1"/>
              <a:t>joɣətam</a:t>
            </a:r>
            <a:r>
              <a:rPr lang="ru-RU" dirty="0"/>
              <a:t> ‘после, затем’ и другие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Методы исследования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Расчёт и анализ близости восточных диалектов был выполнен на платформе </a:t>
            </a:r>
            <a:r>
              <a:rPr lang="ru-RU" dirty="0" err="1"/>
              <a:t>ЛингвоДок</a:t>
            </a:r>
            <a:r>
              <a:rPr lang="ru-RU" dirty="0"/>
              <a:t> с применением инструмента «Степень морфологической близости разных диалектов». Программа высчитывает отдаленность разных диалектов на основе математического анализа и представляет результаты на онлайн платформе моментально в виде широкой базы связанных или несвязанных аффиксов, которая требует описания и обобщения промежуточных или окончательных результатов. Результаты также можно скачать в формате EXCEL. Следует отметить, что вычисление близости восточных диалектов хантыйского языка с помощью онлайн инструментов было проведено впервые.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69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7086</TotalTime>
  <Words>478</Words>
  <Application>Microsoft Office PowerPoint</Application>
  <PresentationFormat>Широкоэкранный</PresentationFormat>
  <Paragraphs>38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Times New Roman</vt:lpstr>
      <vt:lpstr>Gallery</vt:lpstr>
      <vt:lpstr>Вычисление степени морфологической близости восточных хантыйских диалектов (сургутского, ваховского и васюганского) на онлайн платформе ЛингвоДок</vt:lpstr>
      <vt:lpstr>Цель</vt:lpstr>
      <vt:lpstr>Материалы исследования  </vt:lpstr>
      <vt:lpstr>Материалы исследования: ваховский корпус</vt:lpstr>
      <vt:lpstr>Презентация PowerPoint</vt:lpstr>
      <vt:lpstr>Материалы исследования: васюганский корпус</vt:lpstr>
      <vt:lpstr>Материалы исследования: юганский корпус</vt:lpstr>
      <vt:lpstr>Установленные различия между диалектами</vt:lpstr>
      <vt:lpstr>Методы исследования</vt:lpstr>
      <vt:lpstr>Подготовка материала для анализа</vt:lpstr>
      <vt:lpstr>Подготовка материала для анализа </vt:lpstr>
      <vt:lpstr>Подготовка материала для анализа</vt:lpstr>
      <vt:lpstr>Инструменты для анализа  материала на ЛингвоДоке</vt:lpstr>
      <vt:lpstr>Результаты анализа </vt:lpstr>
      <vt:lpstr>Этимологическое дерево расстояний</vt:lpstr>
      <vt:lpstr>Морфологический обсчёт близости восточных диалектов в процентах</vt:lpstr>
      <vt:lpstr>Когнаты восточных диалектов</vt:lpstr>
      <vt:lpstr>Результаты анализа</vt:lpstr>
      <vt:lpstr>Аффиксы ваховского и васюганского диалектов, которые не имеют этимологий в сургутском диалекте </vt:lpstr>
      <vt:lpstr>Автономные морфемы восточных диалектов 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tsuilla</dc:creator>
  <cp:lastModifiedBy>tsuilla</cp:lastModifiedBy>
  <cp:revision>38</cp:revision>
  <dcterms:created xsi:type="dcterms:W3CDTF">2024-11-15T05:20:46Z</dcterms:created>
  <dcterms:modified xsi:type="dcterms:W3CDTF">2024-11-26T17:13:04Z</dcterms:modified>
</cp:coreProperties>
</file>