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8" r:id="rId61"/>
    <p:sldId id="315" r:id="rId62"/>
    <p:sldId id="316" r:id="rId63"/>
    <p:sldId id="317" r:id="rId64"/>
    <p:sldId id="321" r:id="rId65"/>
    <p:sldId id="319" r:id="rId66"/>
    <p:sldId id="322" r:id="rId67"/>
    <p:sldId id="323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9" autoAdjust="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5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87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5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8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5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8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9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0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B5C2-EB53-4A6C-8630-CEF7B116566B}" type="datetimeFigureOut">
              <a:rPr lang="ru-RU" smtClean="0"/>
              <a:t>07.12.2024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4F22-7DAC-481D-8774-DDB51B275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ru-RU" b="1" dirty="0" smtClean="0"/>
              <a:t>КОМПЕНСАТОРНЫЕ </a:t>
            </a:r>
            <a:r>
              <a:rPr lang="ru-RU" b="1" dirty="0"/>
              <a:t>ЯВЛЕНИЯ В ВЕНГЕРСКОЙ ФОНЕТИКЕ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Шаров А.В.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0514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7"/>
            <a:ext cx="9144000" cy="2808312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834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208912" cy="2232248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77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2808312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85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9036496" cy="165618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263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820472" cy="309634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186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568952" cy="223224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928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496944" cy="345638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39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309634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93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856984" cy="216024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627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568952" cy="2304256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412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6328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1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Список основ с </a:t>
            </a:r>
            <a:r>
              <a:rPr lang="ru-RU" b="1" i="1" dirty="0" smtClean="0"/>
              <a:t>a</a:t>
            </a:r>
            <a:r>
              <a:rPr lang="ru-RU" dirty="0" smtClean="0"/>
              <a:t>̇ литературного языка XIX века по [</a:t>
            </a:r>
            <a:r>
              <a:rPr lang="ru-RU" dirty="0" err="1" smtClean="0"/>
              <a:t>Czuczor</a:t>
            </a:r>
            <a:r>
              <a:rPr lang="ru-RU" dirty="0" smtClean="0"/>
              <a:t>–</a:t>
            </a:r>
            <a:r>
              <a:rPr lang="ru-RU" dirty="0" err="1" smtClean="0"/>
              <a:t>Fogarasi</a:t>
            </a:r>
            <a:r>
              <a:rPr lang="ru-RU" dirty="0" smtClean="0"/>
              <a:t>].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8064896" cy="259228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740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1" y="2132856"/>
            <a:ext cx="90364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3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3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49694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1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56895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2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09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7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1296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1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78497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2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81369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5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2493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8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82047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1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1296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4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3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2493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64096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5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49694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8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49694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4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99288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6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849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1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3690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3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64096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6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Редуцированный </a:t>
            </a:r>
            <a:r>
              <a:rPr lang="ru-RU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общевенгерский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гласный и компенсаторные явления.</a:t>
            </a:r>
            <a:endParaRPr lang="ru-RU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8568952" cy="165618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574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1"/>
            <a:ext cx="806489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Случаи с </a:t>
            </a:r>
            <a:r>
              <a:rPr lang="hu-HU" b="1" i="1" dirty="0" smtClean="0"/>
              <a:t>é</a:t>
            </a:r>
            <a:r>
              <a:rPr lang="hu-HU" dirty="0" smtClean="0"/>
              <a:t>.</a:t>
            </a:r>
            <a:endParaRPr lang="ru-RU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64096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4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0891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4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849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5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24936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129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Случаи с </a:t>
            </a:r>
            <a:r>
              <a:rPr lang="hu-HU" b="1" i="1" dirty="0" smtClean="0"/>
              <a:t>e</a:t>
            </a:r>
            <a:r>
              <a:rPr lang="hu-HU" dirty="0" smtClean="0"/>
              <a:t>.</a:t>
            </a:r>
            <a:endParaRPr lang="ru-RU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1296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1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4249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3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5" y="1196752"/>
            <a:ext cx="8748464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3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848872" cy="165618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890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640960" cy="295232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815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Случаи с </a:t>
            </a:r>
            <a:r>
              <a:rPr lang="hu-HU" b="1" i="1" dirty="0" smtClean="0"/>
              <a:t>á</a:t>
            </a:r>
            <a:r>
              <a:rPr lang="hu-HU" dirty="0" smtClean="0"/>
              <a:t>.</a:t>
            </a:r>
            <a:endParaRPr lang="ru-RU" dirty="0"/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71296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5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7849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3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9"/>
            <a:ext cx="799288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56895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903649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1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1296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8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85698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Выводы.</a:t>
            </a:r>
            <a:endParaRPr lang="ru-RU" b="1" i="1" dirty="0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6084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5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1296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6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Замечания.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hu-HU" dirty="0" smtClean="0"/>
              <a:t>Halad ∴ hallad </a:t>
            </a:r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продвигаться и т.д.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[ural. *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kulke-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sich bewegen, gehen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Lande und zu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Wasser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&gt;]</a:t>
            </a:r>
          </a:p>
          <a:p>
            <a:endParaRPr lang="hu-HU" dirty="0" smtClean="0"/>
          </a:p>
          <a:p>
            <a:r>
              <a:rPr lang="hu-HU" dirty="0" smtClean="0"/>
              <a:t>Szalad ∴ szallad </a:t>
            </a:r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бежать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[fgr (? ural) *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ća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śa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Laufen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Rennen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Brunst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brünstig sein;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laufen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rennen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’] Syrj. (V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ćue̮d-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(P)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ćuvav-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?wotj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ćulal-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finn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suota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suoti-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; jur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sāje-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’balzen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/>
              <a:t>Val(l)- </a:t>
            </a:r>
            <a:r>
              <a:rPr lang="hu-HU" dirty="0"/>
              <a:t>∴ </a:t>
            </a:r>
            <a:r>
              <a:rPr lang="hu-HU" dirty="0" smtClean="0"/>
              <a:t>valál ∴ vëllal</a:t>
            </a:r>
            <a:r>
              <a:rPr lang="hu-HU" dirty="0"/>
              <a:t> </a:t>
            </a:r>
            <a:r>
              <a:rPr lang="hu-HU" dirty="0" smtClean="0"/>
              <a:t>∴ vëlall</a:t>
            </a:r>
            <a:r>
              <a:rPr lang="fa-IR" dirty="0" smtClean="0"/>
              <a:t> </a:t>
            </a:r>
            <a:r>
              <a:rPr lang="hu-HU" dirty="0"/>
              <a:t> 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действительность, владение и т.д.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ru-RU" sz="2600" dirty="0" smtClean="0"/>
              <a:t>(</a:t>
            </a:r>
            <a:r>
              <a:rPr lang="ru-RU" sz="2600" i="1" dirty="0" smtClean="0"/>
              <a:t>см.</a:t>
            </a:r>
            <a:r>
              <a:rPr lang="hu-HU" sz="2600" i="1" dirty="0" smtClean="0"/>
              <a:t> </a:t>
            </a:r>
            <a:r>
              <a:rPr lang="ru-RU" sz="2600" i="1" dirty="0" smtClean="0"/>
              <a:t>тж. </a:t>
            </a:r>
            <a:r>
              <a:rPr lang="hu-HU" sz="2600" i="1" dirty="0" smtClean="0"/>
              <a:t>František Sima,</a:t>
            </a:r>
            <a:r>
              <a:rPr lang="ru-RU" sz="2600" i="1" dirty="0" smtClean="0"/>
              <a:t> </a:t>
            </a:r>
            <a:r>
              <a:rPr lang="hu-HU" sz="2600" dirty="0" smtClean="0"/>
              <a:t>Východoslovenské</a:t>
            </a:r>
            <a:r>
              <a:rPr lang="hu-HU" sz="2600" i="1" dirty="0" smtClean="0"/>
              <a:t> valal</a:t>
            </a:r>
            <a:r>
              <a:rPr lang="hu-HU" sz="2600" dirty="0" smtClean="0"/>
              <a:t>)</a:t>
            </a:r>
          </a:p>
          <a:p>
            <a:endParaRPr lang="hu-HU" sz="2600" dirty="0" smtClean="0"/>
          </a:p>
          <a:p>
            <a:r>
              <a:rPr lang="hu-HU" dirty="0" smtClean="0"/>
              <a:t>Hal </a:t>
            </a:r>
            <a:r>
              <a:rPr lang="en-C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рыба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’: 1138/ </a:t>
            </a:r>
            <a:r>
              <a:rPr lang="hu-H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Holudí</a:t>
            </a:r>
          </a:p>
          <a:p>
            <a:endParaRPr lang="hu-H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Nyirkos István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inetimologikus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magánhangzók a magyarban.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5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856984" cy="302433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033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>
                <a:solidFill>
                  <a:prstClr val="black"/>
                </a:solidFill>
              </a:rPr>
              <a:t>*</a:t>
            </a:r>
            <a:r>
              <a:rPr lang="ru-RU" i="1" dirty="0" err="1">
                <a:solidFill>
                  <a:prstClr val="black"/>
                </a:solidFill>
              </a:rPr>
              <a:t>ɯʷ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sz="2600" dirty="0" smtClean="0">
                <a:solidFill>
                  <a:prstClr val="black"/>
                </a:solidFill>
              </a:rPr>
              <a:t>Возможно наличие двух ы-образных: </a:t>
            </a:r>
            <a:r>
              <a:rPr lang="hu-HU" sz="2600" dirty="0" smtClean="0">
                <a:solidFill>
                  <a:prstClr val="black"/>
                </a:solidFill>
              </a:rPr>
              <a:t>*</a:t>
            </a:r>
            <a:r>
              <a:rPr lang="ru-RU" sz="2600" dirty="0" smtClean="0">
                <a:solidFill>
                  <a:prstClr val="black"/>
                </a:solidFill>
              </a:rPr>
              <a:t>ɨ и </a:t>
            </a:r>
            <a:r>
              <a:rPr lang="hu-HU" sz="2600" dirty="0" smtClean="0">
                <a:solidFill>
                  <a:prstClr val="black"/>
                </a:solidFill>
              </a:rPr>
              <a:t>*</a:t>
            </a:r>
            <a:r>
              <a:rPr lang="ru-RU" sz="2600" dirty="0" smtClean="0">
                <a:solidFill>
                  <a:prstClr val="black"/>
                </a:solidFill>
              </a:rPr>
              <a:t>ɯ, из первого получили  </a:t>
            </a:r>
            <a:r>
              <a:rPr lang="ru-RU" sz="2600" dirty="0" err="1" smtClean="0">
                <a:solidFill>
                  <a:prstClr val="black"/>
                </a:solidFill>
              </a:rPr>
              <a:t>hidak</a:t>
            </a:r>
            <a:r>
              <a:rPr lang="ru-RU" sz="2600" dirty="0" smtClean="0">
                <a:solidFill>
                  <a:prstClr val="black"/>
                </a:solidFill>
              </a:rPr>
              <a:t> &lt; </a:t>
            </a:r>
            <a:r>
              <a:rPr lang="ru-RU" sz="2600" dirty="0" err="1" smtClean="0">
                <a:solidFill>
                  <a:prstClr val="black"/>
                </a:solidFill>
              </a:rPr>
              <a:t>hidȧk</a:t>
            </a:r>
            <a:r>
              <a:rPr lang="ru-RU" sz="2600" dirty="0" smtClean="0">
                <a:solidFill>
                  <a:prstClr val="black"/>
                </a:solidFill>
              </a:rPr>
              <a:t> &lt; *</a:t>
            </a:r>
            <a:r>
              <a:rPr lang="ru-RU" sz="2600" i="1" dirty="0" err="1" smtClean="0">
                <a:solidFill>
                  <a:prstClr val="black"/>
                </a:solidFill>
              </a:rPr>
              <a:t>χɨdɤk</a:t>
            </a:r>
            <a:r>
              <a:rPr lang="ru-RU" sz="2600" dirty="0" smtClean="0">
                <a:solidFill>
                  <a:prstClr val="black"/>
                </a:solidFill>
              </a:rPr>
              <a:t>, а из второго —  </a:t>
            </a:r>
            <a:r>
              <a:rPr lang="ru-RU" sz="2600" dirty="0" err="1" smtClean="0">
                <a:solidFill>
                  <a:prstClr val="black"/>
                </a:solidFill>
              </a:rPr>
              <a:t>kutak</a:t>
            </a:r>
            <a:r>
              <a:rPr lang="ru-RU" sz="2600" dirty="0" smtClean="0">
                <a:solidFill>
                  <a:prstClr val="black"/>
                </a:solidFill>
              </a:rPr>
              <a:t> &lt; </a:t>
            </a:r>
            <a:r>
              <a:rPr lang="ru-RU" sz="2600" dirty="0" err="1" smtClean="0">
                <a:solidFill>
                  <a:prstClr val="black"/>
                </a:solidFill>
              </a:rPr>
              <a:t>kutȧk</a:t>
            </a:r>
            <a:r>
              <a:rPr lang="ru-RU" sz="2600" dirty="0" smtClean="0">
                <a:solidFill>
                  <a:prstClr val="black"/>
                </a:solidFill>
              </a:rPr>
              <a:t> &lt; *</a:t>
            </a:r>
            <a:r>
              <a:rPr lang="ru-RU" sz="2600" i="1" dirty="0" err="1" smtClean="0">
                <a:solidFill>
                  <a:prstClr val="black"/>
                </a:solidFill>
              </a:rPr>
              <a:t>kɯʷtɤk</a:t>
            </a:r>
            <a:r>
              <a:rPr lang="ru-RU" sz="2600" dirty="0" smtClean="0">
                <a:solidFill>
                  <a:prstClr val="black"/>
                </a:solidFill>
              </a:rPr>
              <a:t>,  </a:t>
            </a:r>
            <a:r>
              <a:rPr lang="ru-RU" sz="2600" dirty="0" err="1" smtClean="0">
                <a:solidFill>
                  <a:prstClr val="black"/>
                </a:solidFill>
              </a:rPr>
              <a:t>utak</a:t>
            </a:r>
            <a:r>
              <a:rPr lang="ru-RU" sz="2600" dirty="0" smtClean="0">
                <a:solidFill>
                  <a:prstClr val="black"/>
                </a:solidFill>
              </a:rPr>
              <a:t> &lt; </a:t>
            </a:r>
            <a:r>
              <a:rPr lang="ru-RU" sz="2600" dirty="0" err="1" smtClean="0">
                <a:solidFill>
                  <a:prstClr val="black"/>
                </a:solidFill>
              </a:rPr>
              <a:t>utȧk</a:t>
            </a:r>
            <a:r>
              <a:rPr lang="ru-RU" sz="2600" dirty="0" smtClean="0">
                <a:solidFill>
                  <a:prstClr val="black"/>
                </a:solidFill>
              </a:rPr>
              <a:t> &lt; *</a:t>
            </a:r>
            <a:r>
              <a:rPr lang="ru-RU" sz="2600" i="1" dirty="0" err="1" smtClean="0">
                <a:solidFill>
                  <a:prstClr val="black"/>
                </a:solidFill>
              </a:rPr>
              <a:t>ɯʷtɤk</a:t>
            </a:r>
            <a:r>
              <a:rPr lang="ru-RU" sz="2600" i="1" dirty="0" smtClean="0">
                <a:solidFill>
                  <a:prstClr val="black"/>
                </a:solidFill>
              </a:rPr>
              <a:t> </a:t>
            </a:r>
            <a:r>
              <a:rPr lang="ru-RU" sz="2600" dirty="0" smtClean="0">
                <a:solidFill>
                  <a:prstClr val="black"/>
                </a:solidFill>
              </a:rPr>
              <a:t>(</a:t>
            </a:r>
            <a:r>
              <a:rPr lang="hu-HU" sz="2600" dirty="0" smtClean="0">
                <a:solidFill>
                  <a:prstClr val="black"/>
                </a:solidFill>
              </a:rPr>
              <a:t>1229 </a:t>
            </a:r>
            <a:r>
              <a:rPr lang="hu-HU" sz="2600" i="1" dirty="0" smtClean="0">
                <a:solidFill>
                  <a:prstClr val="black"/>
                </a:solidFill>
              </a:rPr>
              <a:t>uoth</a:t>
            </a:r>
            <a:r>
              <a:rPr lang="hu-HU" sz="2600" dirty="0" smtClean="0">
                <a:solidFill>
                  <a:prstClr val="black"/>
                </a:solidFill>
              </a:rPr>
              <a:t>penez;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smtClean="0">
                <a:solidFill>
                  <a:prstClr val="black"/>
                </a:solidFill>
              </a:rPr>
              <a:t>1255 ...</a:t>
            </a:r>
            <a:r>
              <a:rPr lang="hu-HU" sz="2600" i="1" dirty="0" smtClean="0">
                <a:solidFill>
                  <a:prstClr val="black"/>
                </a:solidFill>
              </a:rPr>
              <a:t>oth, </a:t>
            </a:r>
            <a:r>
              <a:rPr lang="hu-HU" sz="2600" dirty="0" smtClean="0">
                <a:solidFill>
                  <a:prstClr val="black"/>
                </a:solidFill>
              </a:rPr>
              <a:t>13Jh</a:t>
            </a:r>
            <a:r>
              <a:rPr lang="hu-HU" sz="2600" i="1" dirty="0" smtClean="0">
                <a:solidFill>
                  <a:prstClr val="black"/>
                </a:solidFill>
              </a:rPr>
              <a:t> ...wuta. </a:t>
            </a:r>
            <a:r>
              <a:rPr lang="hu-HU" sz="2600" dirty="0" smtClean="0">
                <a:solidFill>
                  <a:prstClr val="black"/>
                </a:solidFill>
              </a:rPr>
              <a:t>Wog (UK) </a:t>
            </a:r>
            <a:r>
              <a:rPr lang="hu-HU" sz="2600" i="1" dirty="0" smtClean="0">
                <a:solidFill>
                  <a:prstClr val="black"/>
                </a:solidFill>
              </a:rPr>
              <a:t>ā</a:t>
            </a:r>
            <a:r>
              <a:rPr lang="ru-RU" sz="2600" i="1" dirty="0" smtClean="0">
                <a:solidFill>
                  <a:prstClr val="black"/>
                </a:solidFill>
              </a:rPr>
              <a:t>χ</a:t>
            </a:r>
            <a:r>
              <a:rPr lang="hu-HU" sz="2600" i="1" dirty="0" smtClean="0">
                <a:solidFill>
                  <a:prstClr val="black"/>
                </a:solidFill>
              </a:rPr>
              <a:t>t</a:t>
            </a:r>
            <a:r>
              <a:rPr lang="hu-HU" sz="2600" dirty="0" smtClean="0">
                <a:solidFill>
                  <a:prstClr val="black"/>
                </a:solidFill>
              </a:rPr>
              <a:t>; ostj (V) </a:t>
            </a:r>
            <a:r>
              <a:rPr lang="hu-HU" sz="2600" i="1" dirty="0" smtClean="0">
                <a:solidFill>
                  <a:prstClr val="black"/>
                </a:solidFill>
              </a:rPr>
              <a:t>ɔ</a:t>
            </a:r>
            <a:r>
              <a:rPr lang="el-GR" sz="2600" i="1" dirty="0" smtClean="0">
                <a:solidFill>
                  <a:prstClr val="black"/>
                </a:solidFill>
              </a:rPr>
              <a:t>γ</a:t>
            </a:r>
            <a:r>
              <a:rPr lang="hu-HU" sz="2600" i="1" dirty="0" smtClean="0">
                <a:solidFill>
                  <a:prstClr val="black"/>
                </a:solidFill>
              </a:rPr>
              <a:t>ǝt</a:t>
            </a:r>
            <a:r>
              <a:rPr lang="hu-HU" sz="2600" dirty="0" smtClean="0">
                <a:solidFill>
                  <a:prstClr val="black"/>
                </a:solidFill>
              </a:rPr>
              <a:t> — </a:t>
            </a:r>
            <a:r>
              <a:rPr lang="hu-HU" sz="2600" dirty="0">
                <a:solidFill>
                  <a:prstClr val="black"/>
                </a:solidFill>
              </a:rPr>
              <a:t>jur </a:t>
            </a:r>
            <a:r>
              <a:rPr lang="hu-HU" sz="2600" i="1" dirty="0">
                <a:solidFill>
                  <a:prstClr val="black"/>
                </a:solidFill>
              </a:rPr>
              <a:t>ƞu</a:t>
            </a:r>
            <a:r>
              <a:rPr lang="hu-HU" sz="2600" i="1" dirty="0" smtClean="0">
                <a:solidFill>
                  <a:prstClr val="black"/>
                </a:solidFill>
              </a:rPr>
              <a:t>̄ʔ</a:t>
            </a:r>
            <a:r>
              <a:rPr lang="hu-HU" sz="2600" dirty="0" smtClean="0">
                <a:solidFill>
                  <a:prstClr val="black"/>
                </a:solidFill>
              </a:rPr>
              <a:t>, </a:t>
            </a:r>
            <a:r>
              <a:rPr lang="hu-HU" sz="2600" i="1" dirty="0" smtClean="0">
                <a:solidFill>
                  <a:prstClr val="black"/>
                </a:solidFill>
              </a:rPr>
              <a:t>ƞut</a:t>
            </a:r>
            <a:r>
              <a:rPr lang="hu-HU" sz="2600" dirty="0" smtClean="0">
                <a:solidFill>
                  <a:prstClr val="black"/>
                </a:solidFill>
              </a:rPr>
              <a:t>; selk </a:t>
            </a:r>
            <a:r>
              <a:rPr lang="hu-HU" sz="2600" i="1" dirty="0" smtClean="0">
                <a:solidFill>
                  <a:prstClr val="black"/>
                </a:solidFill>
              </a:rPr>
              <a:t>wuett</a:t>
            </a:r>
            <a:r>
              <a:rPr lang="ru-RU" sz="2600" i="1" dirty="0" smtClean="0">
                <a:solidFill>
                  <a:prstClr val="black"/>
                </a:solidFill>
              </a:rPr>
              <a:t>э</a:t>
            </a:r>
            <a:r>
              <a:rPr lang="hu-HU" sz="2600" dirty="0" smtClean="0">
                <a:solidFill>
                  <a:prstClr val="black"/>
                </a:solidFill>
              </a:rPr>
              <a:t>; kam </a:t>
            </a:r>
            <a:r>
              <a:rPr lang="hu-HU" sz="2600" i="1" dirty="0" smtClean="0">
                <a:solidFill>
                  <a:prstClr val="black"/>
                </a:solidFill>
              </a:rPr>
              <a:t>aći</a:t>
            </a:r>
            <a:r>
              <a:rPr lang="hu-HU" sz="2600" dirty="0" smtClean="0">
                <a:solidFill>
                  <a:prstClr val="black"/>
                </a:solidFill>
              </a:rPr>
              <a:t>, </a:t>
            </a:r>
            <a:r>
              <a:rPr lang="hu-HU" sz="2600" i="1" dirty="0" smtClean="0">
                <a:solidFill>
                  <a:prstClr val="black"/>
                </a:solidFill>
              </a:rPr>
              <a:t>aʒ́e </a:t>
            </a:r>
            <a:r>
              <a:rPr lang="hu-HU" sz="2600" dirty="0" smtClean="0">
                <a:solidFill>
                  <a:prstClr val="black"/>
                </a:solidFill>
              </a:rPr>
              <a:t>[ugr *</a:t>
            </a:r>
            <a:r>
              <a:rPr lang="hu-HU" sz="2600" i="1" dirty="0" smtClean="0">
                <a:solidFill>
                  <a:prstClr val="black"/>
                </a:solidFill>
              </a:rPr>
              <a:t>ukta</a:t>
            </a:r>
            <a:r>
              <a:rPr lang="hu-HU" sz="2600" dirty="0" smtClean="0">
                <a:solidFill>
                  <a:prstClr val="black"/>
                </a:solidFill>
              </a:rPr>
              <a:t>, evtl ural </a:t>
            </a:r>
            <a:r>
              <a:rPr lang="hu-HU" sz="2600" i="1" dirty="0" smtClean="0">
                <a:solidFill>
                  <a:prstClr val="black"/>
                </a:solidFill>
              </a:rPr>
              <a:t>*utka </a:t>
            </a:r>
            <a:r>
              <a:rPr lang="hu-HU" sz="2600" dirty="0" smtClean="0">
                <a:solidFill>
                  <a:prstClr val="black"/>
                </a:solidFill>
              </a:rPr>
              <a:t>’Spur’])</a:t>
            </a:r>
            <a:r>
              <a:rPr lang="ru-RU" sz="2600" dirty="0" smtClean="0">
                <a:solidFill>
                  <a:prstClr val="black"/>
                </a:solidFill>
              </a:rPr>
              <a:t>, и именно странный характер корневого вызвал  ɤ-соединитель, понизившийся в открытый ȧ, а один ɨ или ɯ  в основе стал считаться в </a:t>
            </a:r>
            <a:r>
              <a:rPr lang="ru-RU" sz="2600" dirty="0" err="1" smtClean="0">
                <a:solidFill>
                  <a:prstClr val="black"/>
                </a:solidFill>
              </a:rPr>
              <a:t>полморы</a:t>
            </a:r>
            <a:r>
              <a:rPr lang="ru-RU" sz="2600" dirty="0" smtClean="0">
                <a:solidFill>
                  <a:prstClr val="black"/>
                </a:solidFill>
              </a:rPr>
              <a:t> и </a:t>
            </a:r>
            <a:r>
              <a:rPr lang="ru-RU" sz="2600" dirty="0" err="1" smtClean="0">
                <a:solidFill>
                  <a:prstClr val="black"/>
                </a:solidFill>
              </a:rPr>
              <a:t>удлиннился</a:t>
            </a:r>
            <a:r>
              <a:rPr lang="ru-RU" sz="2600" dirty="0" smtClean="0">
                <a:solidFill>
                  <a:prstClr val="black"/>
                </a:solidFill>
              </a:rPr>
              <a:t> в номинативах независимо от сохранности отпадающих -u, ср. </a:t>
            </a:r>
            <a:r>
              <a:rPr lang="ru-RU" sz="2600" dirty="0" err="1" smtClean="0">
                <a:solidFill>
                  <a:prstClr val="black"/>
                </a:solidFill>
              </a:rPr>
              <a:t>sír</a:t>
            </a:r>
            <a:r>
              <a:rPr lang="ru-RU" sz="2600" dirty="0" smtClean="0">
                <a:solidFill>
                  <a:prstClr val="black"/>
                </a:solidFill>
              </a:rPr>
              <a:t>, </a:t>
            </a:r>
            <a:r>
              <a:rPr lang="ru-RU" sz="2600" dirty="0" err="1" smtClean="0">
                <a:solidFill>
                  <a:prstClr val="black"/>
                </a:solidFill>
              </a:rPr>
              <a:t>sírok</a:t>
            </a:r>
            <a:r>
              <a:rPr lang="ru-RU" sz="2600" dirty="0" smtClean="0">
                <a:solidFill>
                  <a:prstClr val="black"/>
                </a:solidFill>
              </a:rPr>
              <a:t>. </a:t>
            </a:r>
            <a:endParaRPr lang="hu-HU" sz="2600" dirty="0" smtClean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ru-RU" sz="2600" dirty="0">
                <a:solidFill>
                  <a:prstClr val="black"/>
                </a:solidFill>
              </a:rPr>
              <a:t>Не исключено, что так осваивали тюркское *ö, пока своего не было:  </a:t>
            </a:r>
            <a:r>
              <a:rPr lang="ru-RU" sz="2600" dirty="0" err="1">
                <a:solidFill>
                  <a:prstClr val="black"/>
                </a:solidFill>
              </a:rPr>
              <a:t>kút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hu-HU" sz="2600" dirty="0" smtClean="0">
                <a:solidFill>
                  <a:prstClr val="black"/>
                </a:solidFill>
              </a:rPr>
              <a:t>&lt; </a:t>
            </a:r>
            <a:r>
              <a:rPr lang="ru-RU" sz="1700" dirty="0" smtClean="0">
                <a:solidFill>
                  <a:prstClr val="black"/>
                </a:solidFill>
              </a:rPr>
              <a:t>(</a:t>
            </a:r>
            <a:r>
              <a:rPr lang="ru-RU" sz="1700" dirty="0" err="1" smtClean="0">
                <a:solidFill>
                  <a:prstClr val="black"/>
                </a:solidFill>
              </a:rPr>
              <a:t>нап</a:t>
            </a:r>
            <a:r>
              <a:rPr lang="ru-RU" sz="1700" dirty="0" smtClean="0">
                <a:solidFill>
                  <a:prstClr val="black"/>
                </a:solidFill>
              </a:rPr>
              <a:t>. </a:t>
            </a:r>
            <a:r>
              <a:rPr lang="hu-HU" sz="1700" dirty="0" smtClean="0">
                <a:solidFill>
                  <a:prstClr val="black"/>
                </a:solidFill>
              </a:rPr>
              <a:t>1138 kuut, 1269 </a:t>
            </a:r>
            <a:r>
              <a:rPr lang="hu-HU" sz="1700" i="1" dirty="0" smtClean="0">
                <a:solidFill>
                  <a:prstClr val="black"/>
                </a:solidFill>
              </a:rPr>
              <a:t>...kuuth)</a:t>
            </a:r>
            <a:r>
              <a:rPr lang="hu-HU" sz="1700" dirty="0" smtClean="0">
                <a:solidFill>
                  <a:prstClr val="black"/>
                </a:solidFill>
              </a:rPr>
              <a:t> 1055 </a:t>
            </a:r>
            <a:r>
              <a:rPr lang="hu-HU" sz="1700" i="1" dirty="0" smtClean="0">
                <a:solidFill>
                  <a:prstClr val="black"/>
                </a:solidFill>
              </a:rPr>
              <a:t>kut </a:t>
            </a:r>
            <a:r>
              <a:rPr lang="ru-RU" sz="2600" dirty="0" smtClean="0">
                <a:solidFill>
                  <a:prstClr val="black"/>
                </a:solidFill>
              </a:rPr>
              <a:t>&lt; </a:t>
            </a:r>
            <a:r>
              <a:rPr lang="ru-RU" sz="2600" dirty="0">
                <a:solidFill>
                  <a:prstClr val="black"/>
                </a:solidFill>
              </a:rPr>
              <a:t>*</a:t>
            </a:r>
            <a:r>
              <a:rPr lang="ru-RU" sz="2600" i="1" dirty="0" err="1">
                <a:solidFill>
                  <a:prstClr val="black"/>
                </a:solidFill>
              </a:rPr>
              <a:t>kɯʷt</a:t>
            </a:r>
            <a:r>
              <a:rPr lang="ru-RU" sz="2600" dirty="0">
                <a:solidFill>
                  <a:prstClr val="black"/>
                </a:solidFill>
              </a:rPr>
              <a:t> &lt; *</a:t>
            </a:r>
            <a:r>
              <a:rPr lang="ru-RU" sz="2600" i="1" dirty="0" err="1">
                <a:solidFill>
                  <a:prstClr val="black"/>
                </a:solidFill>
              </a:rPr>
              <a:t>köt</a:t>
            </a:r>
            <a:r>
              <a:rPr lang="ru-RU" sz="2600" dirty="0">
                <a:solidFill>
                  <a:prstClr val="black"/>
                </a:solidFill>
              </a:rPr>
              <a:t>. Функционально этимоны похожи.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7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6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Гласные </a:t>
            </a:r>
            <a:r>
              <a:rPr lang="ru-RU" dirty="0" err="1" smtClean="0"/>
              <a:t>общевенгерской</a:t>
            </a:r>
            <a:r>
              <a:rPr lang="ru-RU" dirty="0" smtClean="0"/>
              <a:t> эпохи</a:t>
            </a:r>
            <a:br>
              <a:rPr lang="ru-RU" dirty="0" smtClean="0"/>
            </a:br>
            <a:r>
              <a:rPr lang="ru-RU" i="1" dirty="0" smtClean="0"/>
              <a:t>смешанная запись</a:t>
            </a:r>
            <a:endParaRPr lang="ru-RU" i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51" y="2028126"/>
            <a:ext cx="7206097" cy="367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1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Развитие от </a:t>
            </a:r>
            <a:r>
              <a:rPr lang="ru-RU" b="1" i="1" dirty="0" err="1" smtClean="0"/>
              <a:t>общевенгерского</a:t>
            </a:r>
            <a:r>
              <a:rPr lang="ru-RU" dirty="0" smtClean="0"/>
              <a:t> к </a:t>
            </a:r>
            <a:r>
              <a:rPr lang="ru-RU" b="1" i="1" dirty="0" err="1" smtClean="0"/>
              <a:t>центральновенгерским</a:t>
            </a:r>
            <a:r>
              <a:rPr lang="ru-RU" dirty="0" smtClean="0"/>
              <a:t> диалектам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76" y="1600200"/>
            <a:ext cx="79494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3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Проблема</a:t>
            </a:r>
            <a:r>
              <a:rPr lang="hu-HU" dirty="0" smtClean="0"/>
              <a:t> te.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600" dirty="0" smtClean="0"/>
              <a:t>te &lt; të &lt; të̇ </a:t>
            </a:r>
            <a:r>
              <a:rPr lang="ru-RU" sz="3600" dirty="0"/>
              <a:t>(</a:t>
            </a:r>
            <a:r>
              <a:rPr lang="ru-RU" sz="3600" dirty="0" smtClean="0"/>
              <a:t>∴</a:t>
            </a:r>
            <a:r>
              <a:rPr lang="hu-HU" sz="3600" dirty="0" smtClean="0"/>
              <a:t>tü </a:t>
            </a:r>
            <a:r>
              <a:rPr lang="hu-HU" sz="3600" b="1" i="1" dirty="0" smtClean="0"/>
              <a:t>Cz–F</a:t>
            </a:r>
            <a:r>
              <a:rPr lang="hu-HU" sz="3600" dirty="0" smtClean="0"/>
              <a:t>) &lt;    *tɘ   &lt; *tɘ̆∴*tɵ̆          &lt;                    *</a:t>
            </a:r>
            <a:r>
              <a:rPr lang="hu-HU" sz="3600" dirty="0"/>
              <a:t>tɵ̆   &lt;  *</a:t>
            </a:r>
            <a:r>
              <a:rPr lang="hu-HU" sz="3600" dirty="0" smtClean="0"/>
              <a:t>tɵ̆</a:t>
            </a:r>
            <a:r>
              <a:rPr lang="ru-RU" sz="3600" dirty="0" smtClean="0"/>
              <a:t>̰</a:t>
            </a:r>
            <a:endParaRPr lang="hu-HU" sz="3600" dirty="0" smtClean="0"/>
          </a:p>
          <a:p>
            <a:endParaRPr lang="hu-HU" sz="3600" dirty="0" smtClean="0"/>
          </a:p>
          <a:p>
            <a:pPr marL="0" indent="0">
              <a:buNone/>
            </a:pPr>
            <a:r>
              <a:rPr lang="hu-HU" dirty="0" smtClean="0"/>
              <a:t>                        </a:t>
            </a:r>
            <a:r>
              <a:rPr lang="ru-RU" dirty="0" smtClean="0"/>
              <a:t>Ср.: </a:t>
            </a:r>
            <a:r>
              <a:rPr lang="ru-RU" i="1" dirty="0" smtClean="0"/>
              <a:t>        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hålõᵐbḁ̃</a:t>
            </a:r>
            <a:endParaRPr lang="ru-RU" dirty="0"/>
          </a:p>
          <a:p>
            <a:endParaRPr lang="hu-HU" dirty="0"/>
          </a:p>
          <a:p>
            <a:r>
              <a:rPr lang="hu-HU" dirty="0"/>
              <a:t>      </a:t>
            </a:r>
            <a:r>
              <a:rPr lang="hu-HU" dirty="0" smtClean="0"/>
              <a:t>               *</a:t>
            </a:r>
            <a:r>
              <a:rPr lang="hu-HU" dirty="0"/>
              <a:t>tɵ̆n  &lt;  *</a:t>
            </a:r>
            <a:r>
              <a:rPr lang="hu-HU" dirty="0" smtClean="0"/>
              <a:t>tᴕn</a:t>
            </a:r>
            <a:r>
              <a:rPr lang="ru-RU" dirty="0" smtClean="0"/>
              <a:t> </a:t>
            </a:r>
            <a:r>
              <a:rPr lang="hu-HU" dirty="0" smtClean="0"/>
              <a:t>&lt; </a:t>
            </a:r>
            <a:r>
              <a:rPr lang="hu-HU" dirty="0"/>
              <a:t>*</a:t>
            </a:r>
            <a:r>
              <a:rPr lang="hu-HU" dirty="0" smtClean="0"/>
              <a:t>tᴕn</a:t>
            </a:r>
            <a:r>
              <a:rPr lang="hu-HU" dirty="0"/>
              <a:t>ᴕ</a:t>
            </a:r>
            <a:r>
              <a:rPr lang="ru-RU" dirty="0" smtClean="0"/>
              <a:t> </a:t>
            </a:r>
            <a:endParaRPr lang="hu-HU" dirty="0" smtClean="0"/>
          </a:p>
          <a:p>
            <a:endParaRPr lang="hu-HU" dirty="0"/>
          </a:p>
          <a:p>
            <a:r>
              <a:rPr lang="ru-RU" dirty="0" smtClean="0"/>
              <a:t>Следовательно, праформа *</a:t>
            </a:r>
            <a:r>
              <a:rPr lang="hu-HU" i="1" dirty="0" smtClean="0"/>
              <a:t>tinä </a:t>
            </a:r>
            <a:r>
              <a:rPr lang="ru-RU" dirty="0" smtClean="0"/>
              <a:t>не является единственно верной.</a:t>
            </a:r>
            <a:endParaRPr lang="hu-H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9"/>
            <a:ext cx="770485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latin typeface="Book Antiqua" panose="02040602050305030304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hu-HU" dirty="0">
                <a:latin typeface="Book Antiqua" panose="02040602050305030304" pitchFamily="18" charset="0"/>
              </a:rPr>
              <a:t> </a:t>
            </a:r>
            <a:r>
              <a:rPr lang="hu-HU" dirty="0" smtClean="0">
                <a:latin typeface="Book Antiqua" panose="02040602050305030304" pitchFamily="18" charset="0"/>
              </a:rPr>
              <a:t>                         ITT Aʼ VEÉGHE</a:t>
            </a:r>
            <a:endParaRPr lang="ru-RU" sz="1800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Примечания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20: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agár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мн. ч. —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agarak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выравнивание по модели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madarak.</a:t>
            </a:r>
          </a:p>
          <a:p>
            <a:pPr lvl="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56: см. тж.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jár-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láb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lábak. 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Ср. тж.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rák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rákok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várak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62–63: Относительно основ типа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húg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húgok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húgy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húgyok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удлиннившегося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*ʊ. Соединитель O.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Основы типа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sír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sírok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hím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hímek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стар.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hímok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 *ə или *ɪ-образного звука, причём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hím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?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hír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перегласовкой из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огубленных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Соединитель O, в отличие от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híd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hidak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madár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madarak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проявили действие *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ɯʷ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*ɨ и *ɤ.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ɯʷ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*ɨ были в долготном чередовании, а *ʊ и *ə/*ɪ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удлинялись без чередования, как спорадически корневые ȧ из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огубленных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праформ. При этом *ʊ без удлинения дало,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современное O.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*ə/*ɪ, видимо, следует помещать в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правенгерскую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эпоху: рефлексы сильно затемнены по диалектам. В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общевенгерскую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возможно, происходило слияние с *ɨ, хотя соединитель 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долготность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выдаёт неоднородность праформ.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8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424936" cy="309634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064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352928" cy="3384376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026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820472" cy="172819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359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484</Words>
  <Application>Microsoft Office PowerPoint</Application>
  <PresentationFormat>Экран (4:3)</PresentationFormat>
  <Paragraphs>44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Тема Office</vt:lpstr>
      <vt:lpstr>  КОМПЕНСАТОРНЫЕ ЯВЛЕНИЯ В ВЕНГЕРСКОЙ ФОНЕТИКЕ Шаров А.В.</vt:lpstr>
      <vt:lpstr>Презентация PowerPoint</vt:lpstr>
      <vt:lpstr>Презентация PowerPoint</vt:lpstr>
      <vt:lpstr>Редуцированный общевенгерский гласный и компенсаторные явления.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основ с ȧ литературного языка XIX века по [Czuczor–Fogarasi].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Случаи с é.</vt:lpstr>
      <vt:lpstr>Презентация PowerPoint</vt:lpstr>
      <vt:lpstr>Презентация PowerPoint</vt:lpstr>
      <vt:lpstr>Презентация PowerPoint</vt:lpstr>
      <vt:lpstr>Презентация PowerPoint</vt:lpstr>
      <vt:lpstr>Случаи с e.</vt:lpstr>
      <vt:lpstr>Презентация PowerPoint</vt:lpstr>
      <vt:lpstr>Презентация PowerPoint</vt:lpstr>
      <vt:lpstr>Презентация PowerPoint</vt:lpstr>
      <vt:lpstr>Случаи с á.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Выводы.</vt:lpstr>
      <vt:lpstr>Презентация PowerPoint</vt:lpstr>
      <vt:lpstr>Замечания.</vt:lpstr>
      <vt:lpstr>*ɯʷ</vt:lpstr>
      <vt:lpstr>Презентация PowerPoint</vt:lpstr>
      <vt:lpstr>Гласные общевенгерской эпохи смешанная запись</vt:lpstr>
      <vt:lpstr>Развитие от общевенгерского к центральновенгерским диалектам</vt:lpstr>
      <vt:lpstr>Проблема te. </vt:lpstr>
      <vt:lpstr>Презентация PowerPoint</vt:lpstr>
      <vt:lpstr>Презентация PowerPoint</vt:lpstr>
      <vt:lpstr>Примечания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КОМПЕНСАТОРНЫЕ ЯВЛЕНИЯ В ВЕНГЕРСКОЙ ФОНЕТИКЕ</dc:title>
  <dc:creator>User</dc:creator>
  <cp:lastModifiedBy>User</cp:lastModifiedBy>
  <cp:revision>20</cp:revision>
  <dcterms:created xsi:type="dcterms:W3CDTF">2024-11-27T10:09:37Z</dcterms:created>
  <dcterms:modified xsi:type="dcterms:W3CDTF">2024-12-07T17:02:14Z</dcterms:modified>
</cp:coreProperties>
</file>