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8" r:id="rId61"/>
    <p:sldId id="315" r:id="rId62"/>
    <p:sldId id="316" r:id="rId63"/>
    <p:sldId id="317" r:id="rId64"/>
    <p:sldId id="321" r:id="rId65"/>
    <p:sldId id="319" r:id="rId66"/>
    <p:sldId id="322" r:id="rId67"/>
    <p:sldId id="323" r:id="rId6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39" autoAdjust="0"/>
  </p:normalViewPr>
  <p:slideViewPr>
    <p:cSldViewPr>
      <p:cViewPr>
        <p:scale>
          <a:sx n="72" d="100"/>
          <a:sy n="72" d="100"/>
        </p:scale>
        <p:origin x="-1096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B5C2-EB53-4A6C-8630-CEF7B116566B}" type="datetimeFigureOut">
              <a:rPr lang="ru-RU" smtClean="0"/>
              <a:t>07.12.2024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4F22-7DAC-481D-8774-DDB51B2757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05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B5C2-EB53-4A6C-8630-CEF7B116566B}" type="datetimeFigureOut">
              <a:rPr lang="ru-RU" smtClean="0"/>
              <a:t>07.12.2024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4F22-7DAC-481D-8774-DDB51B2757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873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B5C2-EB53-4A6C-8630-CEF7B116566B}" type="datetimeFigureOut">
              <a:rPr lang="ru-RU" smtClean="0"/>
              <a:t>07.12.2024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4F22-7DAC-481D-8774-DDB51B2757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4857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B5C2-EB53-4A6C-8630-CEF7B116566B}" type="datetimeFigureOut">
              <a:rPr lang="ru-RU" smtClean="0"/>
              <a:t>07.12.2024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4F22-7DAC-481D-8774-DDB51B2757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958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B5C2-EB53-4A6C-8630-CEF7B116566B}" type="datetimeFigureOut">
              <a:rPr lang="ru-RU" smtClean="0"/>
              <a:t>07.12.2024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4F22-7DAC-481D-8774-DDB51B2757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6781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B5C2-EB53-4A6C-8630-CEF7B116566B}" type="datetimeFigureOut">
              <a:rPr lang="ru-RU" smtClean="0"/>
              <a:t>07.12.2024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4F22-7DAC-481D-8774-DDB51B2757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858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B5C2-EB53-4A6C-8630-CEF7B116566B}" type="datetimeFigureOut">
              <a:rPr lang="ru-RU" smtClean="0"/>
              <a:t>07.12.2024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4F22-7DAC-481D-8774-DDB51B2757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547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B5C2-EB53-4A6C-8630-CEF7B116566B}" type="datetimeFigureOut">
              <a:rPr lang="ru-RU" smtClean="0"/>
              <a:t>07.12.2024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4F22-7DAC-481D-8774-DDB51B2757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885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B5C2-EB53-4A6C-8630-CEF7B116566B}" type="datetimeFigureOut">
              <a:rPr lang="ru-RU" smtClean="0"/>
              <a:t>07.12.2024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4F22-7DAC-481D-8774-DDB51B2757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314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B5C2-EB53-4A6C-8630-CEF7B116566B}" type="datetimeFigureOut">
              <a:rPr lang="ru-RU" smtClean="0"/>
              <a:t>07.12.2024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4F22-7DAC-481D-8774-DDB51B2757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294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B5C2-EB53-4A6C-8630-CEF7B116566B}" type="datetimeFigureOut">
              <a:rPr lang="ru-RU" smtClean="0"/>
              <a:t>07.12.2024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4F22-7DAC-481D-8774-DDB51B2757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401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BB5C2-EB53-4A6C-8630-CEF7B116566B}" type="datetimeFigureOut">
              <a:rPr lang="ru-RU" smtClean="0"/>
              <a:t>07.12.2024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B4F22-7DAC-481D-8774-DDB51B2757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954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em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emf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emf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emf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02676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u-HU" b="1" dirty="0"/>
              <a:t/>
            </a:r>
            <a:br>
              <a:rPr lang="hu-HU" b="1" dirty="0"/>
            </a:br>
            <a:r>
              <a:rPr lang="hu-HU" b="1" dirty="0" smtClean="0"/>
              <a:t/>
            </a:r>
            <a:br>
              <a:rPr lang="hu-HU" b="1" dirty="0" smtClean="0"/>
            </a:br>
            <a:r>
              <a:rPr lang="ru-RU" b="1" dirty="0" smtClean="0"/>
              <a:t>КОМПЕНСАТОРНЫЕ </a:t>
            </a:r>
            <a:r>
              <a:rPr lang="ru-RU" b="1" dirty="0"/>
              <a:t>ЯВЛЕНИЯ В ВЕНГЕРСКОЙ ФОНЕТИКЕ</a:t>
            </a:r>
            <a:r>
              <a:rPr lang="ru-RU" dirty="0"/>
              <a:t/>
            </a:r>
            <a:br>
              <a:rPr lang="ru-RU" dirty="0"/>
            </a:br>
            <a:r>
              <a:rPr lang="ru-RU" sz="2700" dirty="0" smtClean="0"/>
              <a:t>Шаров А.В.</a:t>
            </a: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405141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32857"/>
            <a:ext cx="9144000" cy="2808312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208341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88840"/>
            <a:ext cx="8208912" cy="2232248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97792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8840"/>
            <a:ext cx="9144000" cy="2808312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408562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420888"/>
            <a:ext cx="9036496" cy="1656184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192637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44824"/>
            <a:ext cx="8820472" cy="3096344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251860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88840"/>
            <a:ext cx="8568952" cy="2232248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109286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4784"/>
            <a:ext cx="8496944" cy="3456384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63993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28800"/>
            <a:ext cx="8784976" cy="3096344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2937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88840"/>
            <a:ext cx="8856984" cy="2160240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166270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276872"/>
            <a:ext cx="8568952" cy="2304256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04128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556792"/>
            <a:ext cx="7632848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716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Список основ с </a:t>
            </a:r>
            <a:r>
              <a:rPr lang="ru-RU" b="1" i="1" dirty="0" smtClean="0"/>
              <a:t>a</a:t>
            </a:r>
            <a:r>
              <a:rPr lang="ru-RU" dirty="0" smtClean="0"/>
              <a:t>̇ литературного языка XIX века по [</a:t>
            </a:r>
            <a:r>
              <a:rPr lang="ru-RU" dirty="0" err="1" smtClean="0"/>
              <a:t>Czuczor</a:t>
            </a:r>
            <a:r>
              <a:rPr lang="ru-RU" dirty="0" smtClean="0"/>
              <a:t>–</a:t>
            </a:r>
            <a:r>
              <a:rPr lang="ru-RU" dirty="0" err="1" smtClean="0"/>
              <a:t>Fogarasi</a:t>
            </a:r>
            <a:r>
              <a:rPr lang="ru-RU" dirty="0" smtClean="0"/>
              <a:t>].</a:t>
            </a:r>
            <a:endParaRPr lang="ru-RU" dirty="0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20888"/>
            <a:ext cx="8064896" cy="2592288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27407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41" y="2132856"/>
            <a:ext cx="9036496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531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28800"/>
            <a:ext cx="8568952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531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88840"/>
            <a:ext cx="8496944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510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8568952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521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40768"/>
            <a:ext cx="8280920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978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40768"/>
            <a:ext cx="8712968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317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132856"/>
            <a:ext cx="8784976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925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348880"/>
            <a:ext cx="8136904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455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72816"/>
            <a:ext cx="8424936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884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68760"/>
            <a:ext cx="8820472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214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40768"/>
            <a:ext cx="8712968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845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28800"/>
            <a:ext cx="8784976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330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8424936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714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8640960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356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72816"/>
            <a:ext cx="8496944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486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56792"/>
            <a:ext cx="8496944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040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060848"/>
            <a:ext cx="7992887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766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68760"/>
            <a:ext cx="8784976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219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40768"/>
            <a:ext cx="8136904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739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24744"/>
            <a:ext cx="8640960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962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Редуцированный </a:t>
            </a:r>
            <a:r>
              <a:rPr lang="ru-RU" sz="3600" b="1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общевенгерский</a:t>
            </a:r>
            <a:r>
              <a:rPr lang="ru-RU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гласный и компенсаторные явления.</a:t>
            </a:r>
            <a:endParaRPr lang="ru-RU" sz="36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36912"/>
            <a:ext cx="8568952" cy="1656184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55748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8801"/>
            <a:ext cx="8064896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63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Случаи с </a:t>
            </a:r>
            <a:r>
              <a:rPr lang="hu-HU" b="1" i="1" dirty="0" smtClean="0"/>
              <a:t>é</a:t>
            </a:r>
            <a:r>
              <a:rPr lang="hu-HU" dirty="0" smtClean="0"/>
              <a:t>.</a:t>
            </a:r>
            <a:endParaRPr lang="ru-RU" dirty="0"/>
          </a:p>
        </p:txBody>
      </p:sp>
      <p:pic>
        <p:nvPicPr>
          <p:cNvPr id="409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44824"/>
            <a:ext cx="8640960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549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8208912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148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8784976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257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8760"/>
            <a:ext cx="8424936" cy="4248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378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64904"/>
            <a:ext cx="8712968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831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Случаи с </a:t>
            </a:r>
            <a:r>
              <a:rPr lang="hu-HU" b="1" i="1" dirty="0" smtClean="0"/>
              <a:t>e</a:t>
            </a:r>
            <a:r>
              <a:rPr lang="hu-HU" dirty="0" smtClean="0"/>
              <a:t>.</a:t>
            </a:r>
            <a:endParaRPr lang="ru-RU" dirty="0"/>
          </a:p>
        </p:txBody>
      </p:sp>
      <p:pic>
        <p:nvPicPr>
          <p:cNvPr id="460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00808"/>
            <a:ext cx="8712968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316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44824"/>
            <a:ext cx="8424936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635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715" y="1196752"/>
            <a:ext cx="8748464" cy="3888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338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348880"/>
            <a:ext cx="7848872" cy="1656184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58909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44824"/>
            <a:ext cx="8640960" cy="2952328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48153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Случаи с </a:t>
            </a:r>
            <a:r>
              <a:rPr lang="hu-HU" b="1" i="1" dirty="0" smtClean="0"/>
              <a:t>á</a:t>
            </a:r>
            <a:r>
              <a:rPr lang="hu-HU" dirty="0" smtClean="0"/>
              <a:t>.</a:t>
            </a:r>
            <a:endParaRPr lang="ru-RU" dirty="0"/>
          </a:p>
        </p:txBody>
      </p:sp>
      <p:pic>
        <p:nvPicPr>
          <p:cNvPr id="5017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348880"/>
            <a:ext cx="8712968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452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44824"/>
            <a:ext cx="8784976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531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060849"/>
            <a:ext cx="7992888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779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4784"/>
            <a:ext cx="8568952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45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44824"/>
            <a:ext cx="9036496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814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8712968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089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340768"/>
            <a:ext cx="8856984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42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i="1" dirty="0" smtClean="0"/>
              <a:t>Выводы.</a:t>
            </a:r>
            <a:endParaRPr lang="ru-RU" b="1" i="1" dirty="0"/>
          </a:p>
        </p:txBody>
      </p:sp>
      <p:pic>
        <p:nvPicPr>
          <p:cNvPr id="573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28800"/>
            <a:ext cx="7560840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157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96752"/>
            <a:ext cx="8712968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162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i="1" dirty="0" smtClean="0"/>
              <a:t>Замечания.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hu-HU" dirty="0" smtClean="0"/>
              <a:t>Halad ∴ hallad </a:t>
            </a:r>
            <a:r>
              <a:rPr lang="en-C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продвигаться и т.д.</a:t>
            </a: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[ural. *</a:t>
            </a:r>
            <a:r>
              <a:rPr lang="hu-H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kulke- 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sich bewegen, gehen 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de-D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zu 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Lande und zu </a:t>
            </a:r>
            <a:r>
              <a:rPr lang="de-D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Wasser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&gt;]</a:t>
            </a:r>
          </a:p>
          <a:p>
            <a:endParaRPr lang="hu-HU" dirty="0" smtClean="0"/>
          </a:p>
          <a:p>
            <a:r>
              <a:rPr lang="hu-HU" dirty="0" smtClean="0"/>
              <a:t>Szalad ∴ szallad </a:t>
            </a:r>
            <a:r>
              <a:rPr lang="en-C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бежать</a:t>
            </a: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[fgr (? ural) *</a:t>
            </a:r>
            <a:r>
              <a:rPr lang="vi-VN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ća</a:t>
            </a:r>
            <a:r>
              <a:rPr 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vi-VN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*</a:t>
            </a:r>
            <a:r>
              <a:rPr lang="vi-VN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śa</a:t>
            </a:r>
            <a:r>
              <a:rPr 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vi-VN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de-D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Laufen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Rennen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Brunst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brünstig sein;</a:t>
            </a:r>
            <a:r>
              <a:rPr lang="de-D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laufen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rennen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’] Syrj. (V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hu-H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ćue̮d- 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(P) </a:t>
            </a:r>
            <a:r>
              <a:rPr lang="hu-H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ćuvav- 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?wotj </a:t>
            </a:r>
            <a:r>
              <a:rPr lang="hu-H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ćulal-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finn </a:t>
            </a:r>
            <a:r>
              <a:rPr lang="hu-H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suota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suoti-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; jur </a:t>
            </a:r>
            <a:r>
              <a:rPr lang="hu-H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sāje- 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’balzen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</a:p>
          <a:p>
            <a:endParaRPr lang="hu-H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dirty="0" smtClean="0"/>
              <a:t>Val(l)- </a:t>
            </a:r>
            <a:r>
              <a:rPr lang="hu-HU" dirty="0"/>
              <a:t>∴ </a:t>
            </a:r>
            <a:r>
              <a:rPr lang="hu-HU" dirty="0" smtClean="0"/>
              <a:t>valál ∴ vëllal</a:t>
            </a:r>
            <a:r>
              <a:rPr lang="hu-HU" dirty="0"/>
              <a:t> </a:t>
            </a:r>
            <a:r>
              <a:rPr lang="hu-HU" dirty="0" smtClean="0"/>
              <a:t>∴ vëlall</a:t>
            </a:r>
            <a:r>
              <a:rPr lang="fa-IR" dirty="0" smtClean="0"/>
              <a:t> </a:t>
            </a:r>
            <a:r>
              <a:rPr lang="hu-HU" dirty="0"/>
              <a:t> </a:t>
            </a:r>
            <a:r>
              <a:rPr lang="en-C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действительность, владение и т.д.</a:t>
            </a:r>
            <a:r>
              <a:rPr lang="en-C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ru-RU" sz="2600" dirty="0" smtClean="0"/>
              <a:t>(</a:t>
            </a:r>
            <a:r>
              <a:rPr lang="ru-RU" sz="2600" i="1" dirty="0" smtClean="0"/>
              <a:t>см.</a:t>
            </a:r>
            <a:r>
              <a:rPr lang="hu-HU" sz="2600" i="1" dirty="0" smtClean="0"/>
              <a:t> </a:t>
            </a:r>
            <a:r>
              <a:rPr lang="ru-RU" sz="2600" i="1" dirty="0" smtClean="0"/>
              <a:t>тж. </a:t>
            </a:r>
            <a:r>
              <a:rPr lang="hu-HU" sz="2600" i="1" dirty="0" smtClean="0"/>
              <a:t>František Sima,</a:t>
            </a:r>
            <a:r>
              <a:rPr lang="ru-RU" sz="2600" i="1" dirty="0" smtClean="0"/>
              <a:t> </a:t>
            </a:r>
            <a:r>
              <a:rPr lang="hu-HU" sz="2600" dirty="0" smtClean="0"/>
              <a:t>Východoslovenské</a:t>
            </a:r>
            <a:r>
              <a:rPr lang="hu-HU" sz="2600" i="1" dirty="0" smtClean="0"/>
              <a:t> valal</a:t>
            </a:r>
            <a:r>
              <a:rPr lang="hu-HU" sz="2600" dirty="0" smtClean="0"/>
              <a:t>)</a:t>
            </a:r>
          </a:p>
          <a:p>
            <a:endParaRPr lang="hu-HU" sz="2600" dirty="0" smtClean="0"/>
          </a:p>
          <a:p>
            <a:r>
              <a:rPr lang="hu-HU" dirty="0" smtClean="0"/>
              <a:t>Hal </a:t>
            </a:r>
            <a:r>
              <a:rPr lang="en-C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рыба</a:t>
            </a:r>
            <a:r>
              <a:rPr lang="hu-H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’: 1138/ </a:t>
            </a:r>
            <a:r>
              <a:rPr lang="hu-HU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Holudí</a:t>
            </a:r>
          </a:p>
          <a:p>
            <a:endParaRPr lang="hu-H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Nyirkos István</a:t>
            </a:r>
            <a:r>
              <a:rPr lang="hu-H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Az 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inetimologikus </a:t>
            </a:r>
            <a:r>
              <a:rPr lang="hu-H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magánhangzók a magyarban.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259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68760"/>
            <a:ext cx="8856984" cy="3024336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240332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hu-HU" dirty="0">
                <a:solidFill>
                  <a:prstClr val="black"/>
                </a:solidFill>
              </a:rPr>
              <a:t>*</a:t>
            </a:r>
            <a:r>
              <a:rPr lang="ru-RU" i="1" dirty="0" err="1">
                <a:solidFill>
                  <a:prstClr val="black"/>
                </a:solidFill>
              </a:rPr>
              <a:t>ɯʷ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lvl="0"/>
            <a:r>
              <a:rPr lang="ru-RU" sz="2600" dirty="0" smtClean="0">
                <a:solidFill>
                  <a:prstClr val="black"/>
                </a:solidFill>
              </a:rPr>
              <a:t>Возможно наличие двух ы-образных: </a:t>
            </a:r>
            <a:r>
              <a:rPr lang="hu-HU" sz="2600" dirty="0" smtClean="0">
                <a:solidFill>
                  <a:prstClr val="black"/>
                </a:solidFill>
              </a:rPr>
              <a:t>*</a:t>
            </a:r>
            <a:r>
              <a:rPr lang="ru-RU" sz="2600" dirty="0" smtClean="0">
                <a:solidFill>
                  <a:prstClr val="black"/>
                </a:solidFill>
              </a:rPr>
              <a:t>ɨ и </a:t>
            </a:r>
            <a:r>
              <a:rPr lang="hu-HU" sz="2600" dirty="0" smtClean="0">
                <a:solidFill>
                  <a:prstClr val="black"/>
                </a:solidFill>
              </a:rPr>
              <a:t>*</a:t>
            </a:r>
            <a:r>
              <a:rPr lang="ru-RU" sz="2600" dirty="0" smtClean="0">
                <a:solidFill>
                  <a:prstClr val="black"/>
                </a:solidFill>
              </a:rPr>
              <a:t>ɯ, из первого получили  </a:t>
            </a:r>
            <a:r>
              <a:rPr lang="ru-RU" sz="2600" dirty="0" err="1" smtClean="0">
                <a:solidFill>
                  <a:prstClr val="black"/>
                </a:solidFill>
              </a:rPr>
              <a:t>hidak</a:t>
            </a:r>
            <a:r>
              <a:rPr lang="ru-RU" sz="2600" dirty="0" smtClean="0">
                <a:solidFill>
                  <a:prstClr val="black"/>
                </a:solidFill>
              </a:rPr>
              <a:t> &lt; </a:t>
            </a:r>
            <a:r>
              <a:rPr lang="ru-RU" sz="2600" dirty="0" err="1" smtClean="0">
                <a:solidFill>
                  <a:prstClr val="black"/>
                </a:solidFill>
              </a:rPr>
              <a:t>hidȧk</a:t>
            </a:r>
            <a:r>
              <a:rPr lang="ru-RU" sz="2600" dirty="0" smtClean="0">
                <a:solidFill>
                  <a:prstClr val="black"/>
                </a:solidFill>
              </a:rPr>
              <a:t> &lt; *</a:t>
            </a:r>
            <a:r>
              <a:rPr lang="ru-RU" sz="2600" i="1" dirty="0" err="1" smtClean="0">
                <a:solidFill>
                  <a:prstClr val="black"/>
                </a:solidFill>
              </a:rPr>
              <a:t>χɨdɤk</a:t>
            </a:r>
            <a:r>
              <a:rPr lang="ru-RU" sz="2600" dirty="0" smtClean="0">
                <a:solidFill>
                  <a:prstClr val="black"/>
                </a:solidFill>
              </a:rPr>
              <a:t>, а из второго —  </a:t>
            </a:r>
            <a:r>
              <a:rPr lang="ru-RU" sz="2600" dirty="0" err="1" smtClean="0">
                <a:solidFill>
                  <a:prstClr val="black"/>
                </a:solidFill>
              </a:rPr>
              <a:t>kutak</a:t>
            </a:r>
            <a:r>
              <a:rPr lang="ru-RU" sz="2600" dirty="0" smtClean="0">
                <a:solidFill>
                  <a:prstClr val="black"/>
                </a:solidFill>
              </a:rPr>
              <a:t> &lt; </a:t>
            </a:r>
            <a:r>
              <a:rPr lang="ru-RU" sz="2600" dirty="0" err="1" smtClean="0">
                <a:solidFill>
                  <a:prstClr val="black"/>
                </a:solidFill>
              </a:rPr>
              <a:t>kutȧk</a:t>
            </a:r>
            <a:r>
              <a:rPr lang="ru-RU" sz="2600" dirty="0" smtClean="0">
                <a:solidFill>
                  <a:prstClr val="black"/>
                </a:solidFill>
              </a:rPr>
              <a:t> &lt; *</a:t>
            </a:r>
            <a:r>
              <a:rPr lang="ru-RU" sz="2600" i="1" dirty="0" err="1" smtClean="0">
                <a:solidFill>
                  <a:prstClr val="black"/>
                </a:solidFill>
              </a:rPr>
              <a:t>kɯʷtɤk</a:t>
            </a:r>
            <a:r>
              <a:rPr lang="ru-RU" sz="2600" dirty="0" smtClean="0">
                <a:solidFill>
                  <a:prstClr val="black"/>
                </a:solidFill>
              </a:rPr>
              <a:t>,  </a:t>
            </a:r>
            <a:r>
              <a:rPr lang="ru-RU" sz="2600" dirty="0" err="1" smtClean="0">
                <a:solidFill>
                  <a:prstClr val="black"/>
                </a:solidFill>
              </a:rPr>
              <a:t>utak</a:t>
            </a:r>
            <a:r>
              <a:rPr lang="ru-RU" sz="2600" dirty="0" smtClean="0">
                <a:solidFill>
                  <a:prstClr val="black"/>
                </a:solidFill>
              </a:rPr>
              <a:t> &lt; </a:t>
            </a:r>
            <a:r>
              <a:rPr lang="ru-RU" sz="2600" dirty="0" err="1" smtClean="0">
                <a:solidFill>
                  <a:prstClr val="black"/>
                </a:solidFill>
              </a:rPr>
              <a:t>utȧk</a:t>
            </a:r>
            <a:r>
              <a:rPr lang="ru-RU" sz="2600" dirty="0" smtClean="0">
                <a:solidFill>
                  <a:prstClr val="black"/>
                </a:solidFill>
              </a:rPr>
              <a:t> &lt; *</a:t>
            </a:r>
            <a:r>
              <a:rPr lang="ru-RU" sz="2600" i="1" dirty="0" err="1" smtClean="0">
                <a:solidFill>
                  <a:prstClr val="black"/>
                </a:solidFill>
              </a:rPr>
              <a:t>ɯʷtɤk</a:t>
            </a:r>
            <a:r>
              <a:rPr lang="ru-RU" sz="2600" i="1" dirty="0" smtClean="0">
                <a:solidFill>
                  <a:prstClr val="black"/>
                </a:solidFill>
              </a:rPr>
              <a:t> </a:t>
            </a:r>
            <a:r>
              <a:rPr lang="ru-RU" sz="2600" dirty="0" smtClean="0">
                <a:solidFill>
                  <a:prstClr val="black"/>
                </a:solidFill>
              </a:rPr>
              <a:t>(</a:t>
            </a:r>
            <a:r>
              <a:rPr lang="hu-HU" sz="2600" dirty="0" smtClean="0">
                <a:solidFill>
                  <a:prstClr val="black"/>
                </a:solidFill>
              </a:rPr>
              <a:t>1229 </a:t>
            </a:r>
            <a:r>
              <a:rPr lang="hu-HU" sz="2600" i="1" dirty="0" smtClean="0">
                <a:solidFill>
                  <a:prstClr val="black"/>
                </a:solidFill>
              </a:rPr>
              <a:t>uoth</a:t>
            </a:r>
            <a:r>
              <a:rPr lang="hu-HU" sz="2600" dirty="0" smtClean="0">
                <a:solidFill>
                  <a:prstClr val="black"/>
                </a:solidFill>
              </a:rPr>
              <a:t>penez;</a:t>
            </a:r>
            <a:r>
              <a:rPr lang="hu-HU" sz="2600" dirty="0">
                <a:solidFill>
                  <a:prstClr val="black"/>
                </a:solidFill>
              </a:rPr>
              <a:t> </a:t>
            </a:r>
            <a:r>
              <a:rPr lang="hu-HU" sz="2600" dirty="0" smtClean="0">
                <a:solidFill>
                  <a:prstClr val="black"/>
                </a:solidFill>
              </a:rPr>
              <a:t>1255 ...</a:t>
            </a:r>
            <a:r>
              <a:rPr lang="hu-HU" sz="2600" i="1" dirty="0" smtClean="0">
                <a:solidFill>
                  <a:prstClr val="black"/>
                </a:solidFill>
              </a:rPr>
              <a:t>oth, </a:t>
            </a:r>
            <a:r>
              <a:rPr lang="hu-HU" sz="2600" dirty="0" smtClean="0">
                <a:solidFill>
                  <a:prstClr val="black"/>
                </a:solidFill>
              </a:rPr>
              <a:t>13Jh</a:t>
            </a:r>
            <a:r>
              <a:rPr lang="hu-HU" sz="2600" i="1" dirty="0" smtClean="0">
                <a:solidFill>
                  <a:prstClr val="black"/>
                </a:solidFill>
              </a:rPr>
              <a:t> ...wuta. </a:t>
            </a:r>
            <a:r>
              <a:rPr lang="hu-HU" sz="2600" dirty="0" smtClean="0">
                <a:solidFill>
                  <a:prstClr val="black"/>
                </a:solidFill>
              </a:rPr>
              <a:t>Wog (UK) </a:t>
            </a:r>
            <a:r>
              <a:rPr lang="hu-HU" sz="2600" i="1" dirty="0" smtClean="0">
                <a:solidFill>
                  <a:prstClr val="black"/>
                </a:solidFill>
              </a:rPr>
              <a:t>ā</a:t>
            </a:r>
            <a:r>
              <a:rPr lang="ru-RU" sz="2600" i="1" dirty="0" smtClean="0">
                <a:solidFill>
                  <a:prstClr val="black"/>
                </a:solidFill>
              </a:rPr>
              <a:t>χ</a:t>
            </a:r>
            <a:r>
              <a:rPr lang="hu-HU" sz="2600" i="1" dirty="0" smtClean="0">
                <a:solidFill>
                  <a:prstClr val="black"/>
                </a:solidFill>
              </a:rPr>
              <a:t>t</a:t>
            </a:r>
            <a:r>
              <a:rPr lang="hu-HU" sz="2600" dirty="0" smtClean="0">
                <a:solidFill>
                  <a:prstClr val="black"/>
                </a:solidFill>
              </a:rPr>
              <a:t>; ostj (V) </a:t>
            </a:r>
            <a:r>
              <a:rPr lang="hu-HU" sz="2600" i="1" dirty="0" smtClean="0">
                <a:solidFill>
                  <a:prstClr val="black"/>
                </a:solidFill>
              </a:rPr>
              <a:t>ɔ</a:t>
            </a:r>
            <a:r>
              <a:rPr lang="el-GR" sz="2600" i="1" dirty="0" smtClean="0">
                <a:solidFill>
                  <a:prstClr val="black"/>
                </a:solidFill>
              </a:rPr>
              <a:t>γ</a:t>
            </a:r>
            <a:r>
              <a:rPr lang="hu-HU" sz="2600" i="1" dirty="0" smtClean="0">
                <a:solidFill>
                  <a:prstClr val="black"/>
                </a:solidFill>
              </a:rPr>
              <a:t>ǝt</a:t>
            </a:r>
            <a:r>
              <a:rPr lang="hu-HU" sz="2600" dirty="0" smtClean="0">
                <a:solidFill>
                  <a:prstClr val="black"/>
                </a:solidFill>
              </a:rPr>
              <a:t> — </a:t>
            </a:r>
            <a:r>
              <a:rPr lang="hu-HU" sz="2600" dirty="0">
                <a:solidFill>
                  <a:prstClr val="black"/>
                </a:solidFill>
              </a:rPr>
              <a:t>jur </a:t>
            </a:r>
            <a:r>
              <a:rPr lang="hu-HU" sz="2600" i="1" dirty="0">
                <a:solidFill>
                  <a:prstClr val="black"/>
                </a:solidFill>
              </a:rPr>
              <a:t>ƞu</a:t>
            </a:r>
            <a:r>
              <a:rPr lang="hu-HU" sz="2600" i="1" dirty="0" smtClean="0">
                <a:solidFill>
                  <a:prstClr val="black"/>
                </a:solidFill>
              </a:rPr>
              <a:t>̄ʔ</a:t>
            </a:r>
            <a:r>
              <a:rPr lang="hu-HU" sz="2600" dirty="0" smtClean="0">
                <a:solidFill>
                  <a:prstClr val="black"/>
                </a:solidFill>
              </a:rPr>
              <a:t>, </a:t>
            </a:r>
            <a:r>
              <a:rPr lang="hu-HU" sz="2600" i="1" dirty="0" smtClean="0">
                <a:solidFill>
                  <a:prstClr val="black"/>
                </a:solidFill>
              </a:rPr>
              <a:t>ƞut</a:t>
            </a:r>
            <a:r>
              <a:rPr lang="hu-HU" sz="2600" dirty="0" smtClean="0">
                <a:solidFill>
                  <a:prstClr val="black"/>
                </a:solidFill>
              </a:rPr>
              <a:t>; selk </a:t>
            </a:r>
            <a:r>
              <a:rPr lang="hu-HU" sz="2600" i="1" dirty="0" smtClean="0">
                <a:solidFill>
                  <a:prstClr val="black"/>
                </a:solidFill>
              </a:rPr>
              <a:t>wuett</a:t>
            </a:r>
            <a:r>
              <a:rPr lang="ru-RU" sz="2600" i="1" dirty="0" smtClean="0">
                <a:solidFill>
                  <a:prstClr val="black"/>
                </a:solidFill>
              </a:rPr>
              <a:t>э</a:t>
            </a:r>
            <a:r>
              <a:rPr lang="hu-HU" sz="2600" dirty="0" smtClean="0">
                <a:solidFill>
                  <a:prstClr val="black"/>
                </a:solidFill>
              </a:rPr>
              <a:t>; kam </a:t>
            </a:r>
            <a:r>
              <a:rPr lang="hu-HU" sz="2600" i="1" dirty="0" smtClean="0">
                <a:solidFill>
                  <a:prstClr val="black"/>
                </a:solidFill>
              </a:rPr>
              <a:t>aći</a:t>
            </a:r>
            <a:r>
              <a:rPr lang="hu-HU" sz="2600" dirty="0" smtClean="0">
                <a:solidFill>
                  <a:prstClr val="black"/>
                </a:solidFill>
              </a:rPr>
              <a:t>, </a:t>
            </a:r>
            <a:r>
              <a:rPr lang="hu-HU" sz="2600" i="1" dirty="0" smtClean="0">
                <a:solidFill>
                  <a:prstClr val="black"/>
                </a:solidFill>
              </a:rPr>
              <a:t>aʒ́e </a:t>
            </a:r>
            <a:r>
              <a:rPr lang="hu-HU" sz="2600" dirty="0" smtClean="0">
                <a:solidFill>
                  <a:prstClr val="black"/>
                </a:solidFill>
              </a:rPr>
              <a:t>[ugr *</a:t>
            </a:r>
            <a:r>
              <a:rPr lang="hu-HU" sz="2600" i="1" dirty="0" smtClean="0">
                <a:solidFill>
                  <a:prstClr val="black"/>
                </a:solidFill>
              </a:rPr>
              <a:t>ukta</a:t>
            </a:r>
            <a:r>
              <a:rPr lang="hu-HU" sz="2600" dirty="0" smtClean="0">
                <a:solidFill>
                  <a:prstClr val="black"/>
                </a:solidFill>
              </a:rPr>
              <a:t>, evtl ural </a:t>
            </a:r>
            <a:r>
              <a:rPr lang="hu-HU" sz="2600" i="1" dirty="0" smtClean="0">
                <a:solidFill>
                  <a:prstClr val="black"/>
                </a:solidFill>
              </a:rPr>
              <a:t>*utka </a:t>
            </a:r>
            <a:r>
              <a:rPr lang="hu-HU" sz="2600" dirty="0" smtClean="0">
                <a:solidFill>
                  <a:prstClr val="black"/>
                </a:solidFill>
              </a:rPr>
              <a:t>’Spur’])</a:t>
            </a:r>
            <a:r>
              <a:rPr lang="ru-RU" sz="2600" dirty="0" smtClean="0">
                <a:solidFill>
                  <a:prstClr val="black"/>
                </a:solidFill>
              </a:rPr>
              <a:t>, и именно странный характер корневого вызвал  ɤ-соединитель, понизившийся в открытый ȧ, а один ɨ или ɯ  в основе стал считаться в </a:t>
            </a:r>
            <a:r>
              <a:rPr lang="ru-RU" sz="2600" dirty="0" err="1" smtClean="0">
                <a:solidFill>
                  <a:prstClr val="black"/>
                </a:solidFill>
              </a:rPr>
              <a:t>полморы</a:t>
            </a:r>
            <a:r>
              <a:rPr lang="ru-RU" sz="2600" dirty="0" smtClean="0">
                <a:solidFill>
                  <a:prstClr val="black"/>
                </a:solidFill>
              </a:rPr>
              <a:t> и </a:t>
            </a:r>
            <a:r>
              <a:rPr lang="ru-RU" sz="2600" dirty="0" err="1" smtClean="0">
                <a:solidFill>
                  <a:prstClr val="black"/>
                </a:solidFill>
              </a:rPr>
              <a:t>удлиннился</a:t>
            </a:r>
            <a:r>
              <a:rPr lang="ru-RU" sz="2600" dirty="0" smtClean="0">
                <a:solidFill>
                  <a:prstClr val="black"/>
                </a:solidFill>
              </a:rPr>
              <a:t> в номинативах независимо от сохранности отпадающих -u, ср. </a:t>
            </a:r>
            <a:r>
              <a:rPr lang="ru-RU" sz="2600" dirty="0" err="1" smtClean="0">
                <a:solidFill>
                  <a:prstClr val="black"/>
                </a:solidFill>
              </a:rPr>
              <a:t>sír</a:t>
            </a:r>
            <a:r>
              <a:rPr lang="ru-RU" sz="2600" dirty="0" smtClean="0">
                <a:solidFill>
                  <a:prstClr val="black"/>
                </a:solidFill>
              </a:rPr>
              <a:t>, </a:t>
            </a:r>
            <a:r>
              <a:rPr lang="ru-RU" sz="2600" dirty="0" err="1" smtClean="0">
                <a:solidFill>
                  <a:prstClr val="black"/>
                </a:solidFill>
              </a:rPr>
              <a:t>sírok</a:t>
            </a:r>
            <a:r>
              <a:rPr lang="ru-RU" sz="2600" dirty="0" smtClean="0">
                <a:solidFill>
                  <a:prstClr val="black"/>
                </a:solidFill>
              </a:rPr>
              <a:t>. </a:t>
            </a:r>
            <a:endParaRPr lang="hu-HU" sz="2600" dirty="0" smtClean="0">
              <a:solidFill>
                <a:prstClr val="black"/>
              </a:solidFill>
            </a:endParaRP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ru-RU" sz="2600" dirty="0">
                <a:solidFill>
                  <a:prstClr val="black"/>
                </a:solidFill>
              </a:rPr>
              <a:t>Не исключено, что так осваивали тюркское *ö, пока своего не было:  </a:t>
            </a:r>
            <a:r>
              <a:rPr lang="ru-RU" sz="2600" dirty="0" err="1">
                <a:solidFill>
                  <a:prstClr val="black"/>
                </a:solidFill>
              </a:rPr>
              <a:t>kút</a:t>
            </a:r>
            <a:r>
              <a:rPr lang="ru-RU" sz="2600" dirty="0">
                <a:solidFill>
                  <a:prstClr val="black"/>
                </a:solidFill>
              </a:rPr>
              <a:t> </a:t>
            </a:r>
            <a:r>
              <a:rPr lang="hu-HU" sz="2600" dirty="0" smtClean="0">
                <a:solidFill>
                  <a:prstClr val="black"/>
                </a:solidFill>
              </a:rPr>
              <a:t>&lt; </a:t>
            </a:r>
            <a:r>
              <a:rPr lang="ru-RU" sz="1700" dirty="0" smtClean="0">
                <a:solidFill>
                  <a:prstClr val="black"/>
                </a:solidFill>
              </a:rPr>
              <a:t>(</a:t>
            </a:r>
            <a:r>
              <a:rPr lang="ru-RU" sz="1700" dirty="0" err="1" smtClean="0">
                <a:solidFill>
                  <a:prstClr val="black"/>
                </a:solidFill>
              </a:rPr>
              <a:t>нап</a:t>
            </a:r>
            <a:r>
              <a:rPr lang="ru-RU" sz="1700" dirty="0" smtClean="0">
                <a:solidFill>
                  <a:prstClr val="black"/>
                </a:solidFill>
              </a:rPr>
              <a:t>. </a:t>
            </a:r>
            <a:r>
              <a:rPr lang="hu-HU" sz="1700" dirty="0" smtClean="0">
                <a:solidFill>
                  <a:prstClr val="black"/>
                </a:solidFill>
              </a:rPr>
              <a:t>1138 kuut, 1269 </a:t>
            </a:r>
            <a:r>
              <a:rPr lang="hu-HU" sz="1700" i="1" dirty="0" smtClean="0">
                <a:solidFill>
                  <a:prstClr val="black"/>
                </a:solidFill>
              </a:rPr>
              <a:t>...kuuth)</a:t>
            </a:r>
            <a:r>
              <a:rPr lang="hu-HU" sz="1700" dirty="0" smtClean="0">
                <a:solidFill>
                  <a:prstClr val="black"/>
                </a:solidFill>
              </a:rPr>
              <a:t> 1055 </a:t>
            </a:r>
            <a:r>
              <a:rPr lang="hu-HU" sz="1700" i="1" dirty="0" smtClean="0">
                <a:solidFill>
                  <a:prstClr val="black"/>
                </a:solidFill>
              </a:rPr>
              <a:t>kut </a:t>
            </a:r>
            <a:r>
              <a:rPr lang="ru-RU" sz="2600" dirty="0" smtClean="0">
                <a:solidFill>
                  <a:prstClr val="black"/>
                </a:solidFill>
              </a:rPr>
              <a:t>&lt; </a:t>
            </a:r>
            <a:r>
              <a:rPr lang="ru-RU" sz="2600" dirty="0">
                <a:solidFill>
                  <a:prstClr val="black"/>
                </a:solidFill>
              </a:rPr>
              <a:t>*</a:t>
            </a:r>
            <a:r>
              <a:rPr lang="ru-RU" sz="2600" i="1" dirty="0" err="1">
                <a:solidFill>
                  <a:prstClr val="black"/>
                </a:solidFill>
              </a:rPr>
              <a:t>kɯʷt</a:t>
            </a:r>
            <a:r>
              <a:rPr lang="ru-RU" sz="2600" dirty="0">
                <a:solidFill>
                  <a:prstClr val="black"/>
                </a:solidFill>
              </a:rPr>
              <a:t> &lt; *</a:t>
            </a:r>
            <a:r>
              <a:rPr lang="ru-RU" sz="2600" i="1" dirty="0" err="1">
                <a:solidFill>
                  <a:prstClr val="black"/>
                </a:solidFill>
              </a:rPr>
              <a:t>köt</a:t>
            </a:r>
            <a:r>
              <a:rPr lang="ru-RU" sz="2600" dirty="0">
                <a:solidFill>
                  <a:prstClr val="black"/>
                </a:solidFill>
              </a:rPr>
              <a:t>. Функционально этимоны похожи.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272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8208912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569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Гласные </a:t>
            </a:r>
            <a:r>
              <a:rPr lang="ru-RU" dirty="0" err="1" smtClean="0"/>
              <a:t>общевенгерской</a:t>
            </a:r>
            <a:r>
              <a:rPr lang="ru-RU" dirty="0" smtClean="0"/>
              <a:t> эпохи</a:t>
            </a:r>
            <a:br>
              <a:rPr lang="ru-RU" dirty="0" smtClean="0"/>
            </a:br>
            <a:r>
              <a:rPr lang="ru-RU" i="1" dirty="0" smtClean="0"/>
              <a:t>смешанная запись</a:t>
            </a:r>
            <a:endParaRPr lang="ru-RU" i="1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951" y="2028126"/>
            <a:ext cx="7206097" cy="367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613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Развитие от </a:t>
            </a:r>
            <a:r>
              <a:rPr lang="ru-RU" b="1" i="1" dirty="0" err="1" smtClean="0"/>
              <a:t>общевенгерского</a:t>
            </a:r>
            <a:r>
              <a:rPr lang="ru-RU" dirty="0" smtClean="0"/>
              <a:t> к </a:t>
            </a:r>
            <a:r>
              <a:rPr lang="ru-RU" b="1" i="1" dirty="0" err="1" smtClean="0"/>
              <a:t>центральновенгерским</a:t>
            </a:r>
            <a:r>
              <a:rPr lang="ru-RU" dirty="0" smtClean="0"/>
              <a:t> диалектам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276" y="1600200"/>
            <a:ext cx="7949448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730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Проблема</a:t>
            </a:r>
            <a:r>
              <a:rPr lang="hu-HU" dirty="0" smtClean="0"/>
              <a:t> te.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sz="3600" dirty="0" smtClean="0"/>
              <a:t>te &lt; të &lt; të̇ </a:t>
            </a:r>
            <a:r>
              <a:rPr lang="ru-RU" sz="3600" dirty="0"/>
              <a:t>(</a:t>
            </a:r>
            <a:r>
              <a:rPr lang="ru-RU" sz="3600" dirty="0" smtClean="0"/>
              <a:t>∴</a:t>
            </a:r>
            <a:r>
              <a:rPr lang="hu-HU" sz="3600" dirty="0" smtClean="0"/>
              <a:t>tü </a:t>
            </a:r>
            <a:r>
              <a:rPr lang="hu-HU" sz="3600" b="1" i="1" dirty="0" smtClean="0"/>
              <a:t>Cz–F</a:t>
            </a:r>
            <a:r>
              <a:rPr lang="hu-HU" sz="3600" dirty="0" smtClean="0"/>
              <a:t>) &lt;    *tɘ   &lt; *tɘ̆∴*tɵ̆          &lt;                    *</a:t>
            </a:r>
            <a:r>
              <a:rPr lang="hu-HU" sz="3600" dirty="0"/>
              <a:t>tɵ̆   &lt;  *</a:t>
            </a:r>
            <a:r>
              <a:rPr lang="hu-HU" sz="3600" dirty="0" smtClean="0"/>
              <a:t>tɵ̆</a:t>
            </a:r>
            <a:r>
              <a:rPr lang="ru-RU" sz="3600" dirty="0" smtClean="0"/>
              <a:t>̰</a:t>
            </a:r>
            <a:endParaRPr lang="hu-HU" sz="3600" dirty="0" smtClean="0"/>
          </a:p>
          <a:p>
            <a:endParaRPr lang="hu-HU" sz="3600" dirty="0" smtClean="0"/>
          </a:p>
          <a:p>
            <a:pPr marL="0" indent="0">
              <a:buNone/>
            </a:pPr>
            <a:r>
              <a:rPr lang="hu-HU" dirty="0" smtClean="0"/>
              <a:t>                        </a:t>
            </a:r>
            <a:r>
              <a:rPr lang="ru-RU" dirty="0" smtClean="0"/>
              <a:t>Ср.: </a:t>
            </a:r>
            <a:r>
              <a:rPr lang="ru-RU" i="1" dirty="0" smtClean="0"/>
              <a:t>        </a:t>
            </a:r>
            <a:r>
              <a:rPr lang="hu-H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hålõᵐbḁ̃</a:t>
            </a:r>
            <a:endParaRPr lang="ru-RU" dirty="0"/>
          </a:p>
          <a:p>
            <a:endParaRPr lang="hu-HU" dirty="0"/>
          </a:p>
          <a:p>
            <a:r>
              <a:rPr lang="hu-HU" dirty="0"/>
              <a:t>      </a:t>
            </a:r>
            <a:r>
              <a:rPr lang="hu-HU" dirty="0" smtClean="0"/>
              <a:t>               *</a:t>
            </a:r>
            <a:r>
              <a:rPr lang="hu-HU" dirty="0"/>
              <a:t>tɵ̆n  &lt;  *</a:t>
            </a:r>
            <a:r>
              <a:rPr lang="hu-HU" dirty="0" smtClean="0"/>
              <a:t>tᴕn</a:t>
            </a:r>
            <a:r>
              <a:rPr lang="ru-RU" dirty="0" smtClean="0"/>
              <a:t> </a:t>
            </a:r>
            <a:r>
              <a:rPr lang="hu-HU" dirty="0" smtClean="0"/>
              <a:t>&lt; </a:t>
            </a:r>
            <a:r>
              <a:rPr lang="hu-HU" dirty="0"/>
              <a:t>*</a:t>
            </a:r>
            <a:r>
              <a:rPr lang="hu-HU" dirty="0" smtClean="0"/>
              <a:t>tᴕn</a:t>
            </a:r>
            <a:r>
              <a:rPr lang="hu-HU" dirty="0"/>
              <a:t>ᴕ</a:t>
            </a:r>
            <a:r>
              <a:rPr lang="ru-RU" dirty="0" smtClean="0"/>
              <a:t> </a:t>
            </a:r>
            <a:endParaRPr lang="hu-HU" dirty="0" smtClean="0"/>
          </a:p>
          <a:p>
            <a:endParaRPr lang="hu-HU" dirty="0"/>
          </a:p>
          <a:p>
            <a:r>
              <a:rPr lang="ru-RU" dirty="0" smtClean="0"/>
              <a:t>Следовательно, праформа *</a:t>
            </a:r>
            <a:r>
              <a:rPr lang="hu-HU" i="1" dirty="0" smtClean="0"/>
              <a:t>tinä </a:t>
            </a:r>
            <a:r>
              <a:rPr lang="ru-RU" dirty="0" smtClean="0"/>
              <a:t>не является единственно верной.</a:t>
            </a:r>
            <a:endParaRPr lang="hu-H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33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9"/>
            <a:ext cx="7704856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550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408712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>
                <a:latin typeface="Book Antiqua" panose="02040602050305030304" pitchFamily="18" charset="0"/>
              </a:rPr>
              <a:t>                        </a:t>
            </a:r>
          </a:p>
          <a:p>
            <a:pPr marL="0" indent="0">
              <a:buNone/>
            </a:pPr>
            <a:r>
              <a:rPr lang="hu-HU" dirty="0">
                <a:latin typeface="Book Antiqua" panose="02040602050305030304" pitchFamily="18" charset="0"/>
              </a:rPr>
              <a:t> </a:t>
            </a:r>
            <a:r>
              <a:rPr lang="hu-HU" dirty="0" smtClean="0">
                <a:latin typeface="Book Antiqua" panose="02040602050305030304" pitchFamily="18" charset="0"/>
              </a:rPr>
              <a:t>                         ITT Aʼ VEÉGHE</a:t>
            </a:r>
            <a:endParaRPr lang="ru-RU" sz="1800" dirty="0">
              <a:latin typeface="Book Antiqua" panose="02040602050305030304" pitchFamily="18" charset="0"/>
            </a:endParaRPr>
          </a:p>
          <a:p>
            <a:endParaRPr lang="ru-RU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34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Примечания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 20: </a:t>
            </a:r>
            <a:r>
              <a:rPr lang="hu-HU" sz="1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agár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мн. ч. — </a:t>
            </a:r>
            <a:r>
              <a:rPr lang="hu-HU" sz="1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agarak</a:t>
            </a:r>
            <a:r>
              <a:rPr lang="hu-H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 выравнивание по модели </a:t>
            </a:r>
            <a:r>
              <a:rPr lang="hu-HU" sz="1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madár</a:t>
            </a:r>
            <a:r>
              <a:rPr lang="hu-H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sz="1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madarak.</a:t>
            </a:r>
          </a:p>
          <a:p>
            <a:pPr lvl="0"/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 56: см. тж. </a:t>
            </a:r>
            <a:r>
              <a:rPr lang="hu-HU" sz="1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jár-</a:t>
            </a:r>
            <a:r>
              <a:rPr lang="hu-H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hu-H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láb</a:t>
            </a:r>
            <a:r>
              <a:rPr lang="hu-H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sz="1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lábak. </a:t>
            </a:r>
            <a:r>
              <a:rPr lang="hu-H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Ср. тж. </a:t>
            </a:r>
            <a:r>
              <a:rPr lang="hu-HU" sz="1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rák</a:t>
            </a:r>
            <a:r>
              <a:rPr lang="hu-H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sz="1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rákok</a:t>
            </a:r>
            <a:r>
              <a:rPr lang="hu-H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sz="1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vár</a:t>
            </a:r>
            <a:r>
              <a:rPr lang="hu-H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sz="1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várak</a:t>
            </a:r>
            <a:r>
              <a:rPr lang="hu-H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lvl="0"/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 62–63: Относительно основ типа </a:t>
            </a:r>
            <a:r>
              <a:rPr lang="ru-RU" sz="1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húg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húgok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húgy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húgyok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от </a:t>
            </a:r>
            <a:r>
              <a:rPr lang="ru-RU" sz="1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удлиннившегося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*ʊ. Соединитель O.</a:t>
            </a:r>
          </a:p>
          <a:p>
            <a:pPr marL="0" lvl="0" indent="0">
              <a:buNone/>
            </a:pP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Основы типа </a:t>
            </a:r>
            <a:r>
              <a:rPr lang="ru-RU" sz="1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sír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sírok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hím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hímek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&lt; стар. </a:t>
            </a:r>
            <a:r>
              <a:rPr lang="ru-RU" sz="1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hímok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от *ə или *ɪ-образного звука, причём </a:t>
            </a:r>
            <a:r>
              <a:rPr lang="ru-RU" sz="1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hím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?</a:t>
            </a:r>
            <a:r>
              <a:rPr lang="ru-RU" sz="1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hír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перегласовкой из </a:t>
            </a:r>
            <a:r>
              <a:rPr lang="ru-RU" sz="1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огубленных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Соединитель O, в отличие от </a:t>
            </a:r>
            <a:r>
              <a:rPr lang="ru-RU" sz="1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híd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hidak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utak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madár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madarak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которых проявили действие *</a:t>
            </a:r>
            <a:r>
              <a:rPr lang="ru-RU" sz="1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ɯʷ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*ɨ и *ɤ.</a:t>
            </a:r>
          </a:p>
          <a:p>
            <a:pPr marL="0" lvl="0" indent="0">
              <a:buNone/>
            </a:pP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ɯʷ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*ɨ были в долготном чередовании, а *ʊ и *ə/*ɪ </a:t>
            </a:r>
            <a:r>
              <a:rPr lang="ru-RU" sz="1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к.п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удлинялись без чередования, как спорадически корневые ȧ из </a:t>
            </a:r>
            <a:r>
              <a:rPr lang="ru-RU" sz="1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огубленных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праформ. При этом *ʊ без удлинения дало, </a:t>
            </a:r>
            <a:r>
              <a:rPr lang="ru-RU" sz="1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к.п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современное O.</a:t>
            </a:r>
            <a:r>
              <a:rPr lang="hu-H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*ə/*ɪ, видимо, следует помещать в </a:t>
            </a:r>
            <a:r>
              <a:rPr lang="ru-RU" sz="1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правенгерскую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эпоху: рефлексы сильно затемнены по диалектам. В </a:t>
            </a:r>
            <a:r>
              <a:rPr lang="ru-RU" sz="1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общевенгерскую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возможно, происходило слияние с *ɨ, хотя соединитель и </a:t>
            </a:r>
            <a:r>
              <a:rPr lang="ru-RU" sz="1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долготность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выдаёт неоднородность праформ.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8983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44824"/>
            <a:ext cx="8424936" cy="3096344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30649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00808"/>
            <a:ext cx="8352928" cy="3384376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50269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060848"/>
            <a:ext cx="8820472" cy="1728192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63597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484</Words>
  <Application>Microsoft Office PowerPoint</Application>
  <PresentationFormat>Экран (4:3)</PresentationFormat>
  <Paragraphs>44</Paragraphs>
  <Slides>67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67</vt:i4>
      </vt:variant>
    </vt:vector>
  </HeadingPairs>
  <TitlesOfParts>
    <vt:vector size="68" baseType="lpstr">
      <vt:lpstr>Тема Office</vt:lpstr>
      <vt:lpstr>  КОМПЕНСАТОРНЫЕ ЯВЛЕНИЯ В ВЕНГЕРСКОЙ ФОНЕТИКЕ Шаров А.В.</vt:lpstr>
      <vt:lpstr>Презентация PowerPoint</vt:lpstr>
      <vt:lpstr>Презентация PowerPoint</vt:lpstr>
      <vt:lpstr>Редуцированный общевенгерский гласный и компенсаторные явления.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Список основ с ȧ литературного языка XIX века по [Czuczor–Fogarasi].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Случаи с é.</vt:lpstr>
      <vt:lpstr>Презентация PowerPoint</vt:lpstr>
      <vt:lpstr>Презентация PowerPoint</vt:lpstr>
      <vt:lpstr>Презентация PowerPoint</vt:lpstr>
      <vt:lpstr>Презентация PowerPoint</vt:lpstr>
      <vt:lpstr>Случаи с e.</vt:lpstr>
      <vt:lpstr>Презентация PowerPoint</vt:lpstr>
      <vt:lpstr>Презентация PowerPoint</vt:lpstr>
      <vt:lpstr>Презентация PowerPoint</vt:lpstr>
      <vt:lpstr>Случаи с á.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Выводы.</vt:lpstr>
      <vt:lpstr>Презентация PowerPoint</vt:lpstr>
      <vt:lpstr>Замечания.</vt:lpstr>
      <vt:lpstr>*ɯʷ</vt:lpstr>
      <vt:lpstr>Презентация PowerPoint</vt:lpstr>
      <vt:lpstr>Гласные общевенгерской эпохи смешанная запись</vt:lpstr>
      <vt:lpstr>Развитие от общевенгерского к центральновенгерским диалектам</vt:lpstr>
      <vt:lpstr>Проблема te. </vt:lpstr>
      <vt:lpstr>Презентация PowerPoint</vt:lpstr>
      <vt:lpstr>Презентация PowerPoint</vt:lpstr>
      <vt:lpstr>Примечания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КОМПЕНСАТОРНЫЕ ЯВЛЕНИЯ В ВЕНГЕРСКОЙ ФОНЕТИКЕ</dc:title>
  <dc:creator>User</dc:creator>
  <cp:lastModifiedBy>User</cp:lastModifiedBy>
  <cp:revision>20</cp:revision>
  <dcterms:created xsi:type="dcterms:W3CDTF">2024-11-27T10:09:37Z</dcterms:created>
  <dcterms:modified xsi:type="dcterms:W3CDTF">2024-12-07T17:02:14Z</dcterms:modified>
</cp:coreProperties>
</file>