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79" r:id="rId4"/>
    <p:sldId id="258" r:id="rId5"/>
    <p:sldId id="280" r:id="rId6"/>
    <p:sldId id="259" r:id="rId7"/>
    <p:sldId id="260" r:id="rId8"/>
    <p:sldId id="262" r:id="rId9"/>
    <p:sldId id="263" r:id="rId10"/>
    <p:sldId id="265" r:id="rId11"/>
    <p:sldId id="266" r:id="rId12"/>
    <p:sldId id="267" r:id="rId13"/>
    <p:sldId id="270" r:id="rId14"/>
    <p:sldId id="264" r:id="rId15"/>
    <p:sldId id="269" r:id="rId16"/>
    <p:sldId id="271" r:id="rId17"/>
    <p:sldId id="281" r:id="rId18"/>
    <p:sldId id="272" r:id="rId19"/>
    <p:sldId id="286" r:id="rId20"/>
    <p:sldId id="273" r:id="rId21"/>
    <p:sldId id="261" r:id="rId22"/>
    <p:sldId id="276" r:id="rId23"/>
    <p:sldId id="277" r:id="rId24"/>
    <p:sldId id="278" r:id="rId25"/>
    <p:sldId id="282" r:id="rId26"/>
    <p:sldId id="287" r:id="rId27"/>
    <p:sldId id="283" r:id="rId28"/>
    <p:sldId id="284" r:id="rId29"/>
    <p:sldId id="285" r:id="rId30"/>
    <p:sldId id="288" r:id="rId31"/>
  </p:sldIdLst>
  <p:sldSz cx="9144000" cy="6858000" type="screen4x3"/>
  <p:notesSz cx="6742113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3" autoAdjust="0"/>
    <p:restoredTop sz="95313"/>
  </p:normalViewPr>
  <p:slideViewPr>
    <p:cSldViewPr>
      <p:cViewPr varScale="1">
        <p:scale>
          <a:sx n="99" d="100"/>
          <a:sy n="99" d="100"/>
        </p:scale>
        <p:origin x="840" y="17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361E8-68DA-4539-881E-87E5791D0C7E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69F51-8407-4522-A62E-1BD5E92EF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865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F4FAA-4F9B-4340-AEB4-02A9D67B69E4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8BE58-8C20-4A5B-B721-6742D5A74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118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8BE58-8C20-4A5B-B721-6742D5A74DA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700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21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41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8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00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02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77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31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70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2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72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46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74267-1F71-4FAA-BCF4-594A058CD2E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0EAFA-ECB5-4F73-A991-CA91E00A0C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686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280920" cy="2847331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 </a:t>
            </a:r>
            <a:br>
              <a:rPr lang="fi-FI" b="1" dirty="0"/>
            </a:br>
            <a:br>
              <a:rPr lang="fi-FI" b="1" dirty="0"/>
            </a:br>
            <a:br>
              <a:rPr lang="fi-FI" b="1" dirty="0"/>
            </a:br>
            <a:br>
              <a:rPr lang="fi-FI" b="1" dirty="0"/>
            </a:br>
            <a:r>
              <a:rPr lang="fi-FI" sz="5300" b="1" dirty="0" err="1"/>
              <a:t>Samoyedic</a:t>
            </a:r>
            <a:r>
              <a:rPr lang="fi-FI" sz="5300" b="1" dirty="0"/>
              <a:t> </a:t>
            </a:r>
            <a:r>
              <a:rPr lang="fi-FI" sz="5300" b="1" dirty="0" err="1"/>
              <a:t>vowel</a:t>
            </a:r>
            <a:r>
              <a:rPr lang="fi-FI" sz="5300" b="1" dirty="0"/>
              <a:t> </a:t>
            </a:r>
            <a:r>
              <a:rPr lang="fi-FI" sz="5300" b="1" dirty="0" err="1"/>
              <a:t>sequences</a:t>
            </a:r>
            <a:br>
              <a:rPr lang="fi-FI" sz="5300" b="1" dirty="0"/>
            </a:br>
            <a:br>
              <a:rPr lang="fi-FI" sz="1300" b="1" dirty="0"/>
            </a:br>
            <a:r>
              <a:rPr lang="fi-FI" sz="4000" b="1" dirty="0"/>
              <a:t>and </a:t>
            </a:r>
            <a:r>
              <a:rPr lang="fi-FI" sz="4000" b="1" dirty="0" err="1"/>
              <a:t>the</a:t>
            </a:r>
            <a:r>
              <a:rPr lang="fi-FI" sz="4000" b="1" dirty="0"/>
              <a:t> status of </a:t>
            </a:r>
            <a:r>
              <a:rPr lang="fi-FI" sz="4000" b="1" dirty="0" err="1"/>
              <a:t>the</a:t>
            </a:r>
            <a:r>
              <a:rPr lang="fi-FI" sz="4000" b="1" dirty="0"/>
              <a:t> </a:t>
            </a:r>
            <a:r>
              <a:rPr lang="fi-FI" sz="4000" b="1" dirty="0" err="1"/>
              <a:t>cluster</a:t>
            </a:r>
            <a:r>
              <a:rPr lang="fi-FI" sz="4000" b="1" dirty="0"/>
              <a:t> *</a:t>
            </a:r>
            <a:r>
              <a:rPr lang="fi-FI" sz="4000" b="1" dirty="0" err="1"/>
              <a:t>lk</a:t>
            </a:r>
            <a:r>
              <a:rPr lang="fi-FI" sz="4000" b="1" dirty="0"/>
              <a:t> in </a:t>
            </a:r>
            <a:r>
              <a:rPr lang="fi-FI" sz="4000" b="1" dirty="0" err="1"/>
              <a:t>Uralic</a:t>
            </a:r>
            <a:br>
              <a:rPr lang="fi-FI" sz="5300" b="1" dirty="0"/>
            </a:br>
            <a:br>
              <a:rPr lang="fi-FI" sz="3100" b="1" dirty="0"/>
            </a:br>
            <a:r>
              <a:rPr lang="fi-FI" sz="4000" b="1" dirty="0"/>
              <a:t> </a:t>
            </a:r>
            <a:br>
              <a:rPr lang="fi-FI" b="1" dirty="0"/>
            </a:br>
            <a:br>
              <a:rPr lang="fi-FI" b="1" dirty="0"/>
            </a:br>
            <a:br>
              <a:rPr lang="fi-FI" sz="1300" b="1" dirty="0"/>
            </a:br>
            <a:br>
              <a:rPr lang="fi-FI" b="1" dirty="0"/>
            </a:b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19064"/>
          </a:xfrm>
        </p:spPr>
        <p:txBody>
          <a:bodyPr>
            <a:normAutofit/>
          </a:bodyPr>
          <a:lstStyle/>
          <a:p>
            <a:endParaRPr lang="fi-FI" sz="2400" b="1" dirty="0">
              <a:solidFill>
                <a:schemeClr val="tx1"/>
              </a:solidFill>
            </a:endParaRPr>
          </a:p>
          <a:p>
            <a:endParaRPr lang="fi-FI" sz="2400" b="1" dirty="0">
              <a:solidFill>
                <a:schemeClr val="tx1"/>
              </a:solidFill>
            </a:endParaRPr>
          </a:p>
          <a:p>
            <a:r>
              <a:rPr lang="fi-FI" sz="2400" b="1" dirty="0">
                <a:solidFill>
                  <a:schemeClr val="tx1"/>
                </a:solidFill>
              </a:rPr>
              <a:t>Juha Janhunen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СПб</a:t>
            </a:r>
            <a:r>
              <a:rPr lang="fi-FI" sz="2400" b="1" dirty="0">
                <a:solidFill>
                  <a:schemeClr val="tx1"/>
                </a:solidFill>
              </a:rPr>
              <a:t>, </a:t>
            </a:r>
            <a:r>
              <a:rPr lang="ru-RU" sz="2400" b="1" dirty="0">
                <a:solidFill>
                  <a:schemeClr val="tx1"/>
                </a:solidFill>
              </a:rPr>
              <a:t>ноябрь </a:t>
            </a:r>
            <a:r>
              <a:rPr lang="fi-FI" sz="2400" b="1" dirty="0">
                <a:solidFill>
                  <a:schemeClr val="tx1"/>
                </a:solidFill>
              </a:rPr>
              <a:t>202</a:t>
            </a:r>
            <a:r>
              <a:rPr lang="ru-RU" sz="2400" b="1" dirty="0">
                <a:solidFill>
                  <a:schemeClr val="tx1"/>
                </a:solidFill>
              </a:rPr>
              <a:t>4 г.</a:t>
            </a:r>
            <a:endParaRPr lang="fi-FI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4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E5476-6D3A-4899-71A8-48CF9AB83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Mari l</a:t>
            </a:r>
            <a:r>
              <a:rPr lang="en-FI" b="1" baseline="-25000" dirty="0"/>
              <a:t>4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0A30-FBC1-B4E9-DCD5-BF1518C7C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FI" sz="2600" b="1" dirty="0"/>
              <a:t>*yalka ‘foot, leg’			H	jal  </a:t>
            </a:r>
          </a:p>
          <a:p>
            <a:r>
              <a:rPr lang="en-FI" sz="2600" b="1" dirty="0"/>
              <a:t>*celkä ‘spine’			E	</a:t>
            </a:r>
            <a:r>
              <a:rPr lang="en-GB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šələ-ž</a:t>
            </a:r>
            <a:r>
              <a:rPr lang="en-FI" sz="2600" b="1" dirty="0">
                <a:effectLst/>
              </a:rPr>
              <a:t> ?</a:t>
            </a:r>
            <a:endParaRPr lang="en-FI" sz="2600" b="1" dirty="0"/>
          </a:p>
          <a:p>
            <a:r>
              <a:rPr lang="en-FI" sz="2600" b="1" dirty="0"/>
              <a:t>*mälkə ‘breast’ 				mel  </a:t>
            </a:r>
          </a:p>
          <a:p>
            <a:r>
              <a:rPr lang="en-FI" sz="2600" b="1" dirty="0"/>
              <a:t>*walka- ‘to leave’ 		E	wal.e-</a:t>
            </a:r>
          </a:p>
          <a:p>
            <a:pPr marL="0" indent="0">
              <a:buNone/>
            </a:pPr>
            <a:r>
              <a:rPr lang="en-FI" sz="2600" b="1" dirty="0">
                <a:solidFill>
                  <a:schemeClr val="bg2"/>
                </a:solidFill>
              </a:rPr>
              <a:t> </a:t>
            </a:r>
          </a:p>
          <a:p>
            <a:pPr marL="0" indent="0">
              <a:buNone/>
            </a:pPr>
            <a:r>
              <a:rPr lang="fi-FI" sz="2600" b="1" dirty="0">
                <a:solidFill>
                  <a:schemeClr val="bg2"/>
                </a:solidFill>
              </a:rPr>
              <a:t> </a:t>
            </a:r>
            <a:r>
              <a:rPr lang="en-FI" sz="2600" b="1" dirty="0"/>
              <a:t>________________________________________________</a:t>
            </a:r>
            <a:endParaRPr lang="en-FI" sz="2600" b="1" dirty="0">
              <a:solidFill>
                <a:schemeClr val="bg2"/>
              </a:solidFill>
            </a:endParaRPr>
          </a:p>
          <a:p>
            <a:r>
              <a:rPr lang="en-FI" sz="2600" b="1" dirty="0"/>
              <a:t>*cülkə- ‘to spit’ 			E	</a:t>
            </a:r>
            <a:r>
              <a:rPr lang="en-GB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</a:t>
            </a:r>
            <a:r>
              <a:rPr lang="en-FI" sz="2600" b="1" dirty="0"/>
              <a:t>üw</a:t>
            </a:r>
            <a:r>
              <a:rPr lang="en-GB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əl</a:t>
            </a:r>
            <a:r>
              <a:rPr lang="en-FI" sz="2600" b="1" dirty="0"/>
              <a:t>-</a:t>
            </a:r>
            <a:endParaRPr lang="en-FI" sz="2600" b="1" dirty="0">
              <a:solidFill>
                <a:schemeClr val="bg2"/>
              </a:solidFill>
            </a:endParaRPr>
          </a:p>
          <a:p>
            <a:r>
              <a:rPr lang="en-FI" sz="2600" b="1" dirty="0"/>
              <a:t>*colkə ‘buckle’ 			 	</a:t>
            </a:r>
            <a:r>
              <a:rPr lang="en-GB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</a:t>
            </a:r>
            <a:r>
              <a:rPr lang="en-FI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en-FI" sz="2600" b="1" dirty="0"/>
              <a:t>lka-ma </a:t>
            </a:r>
          </a:p>
          <a:p>
            <a:r>
              <a:rPr lang="en-FI" sz="2600" b="1" dirty="0"/>
              <a:t>*wïlkə- ‘bright’ </a:t>
            </a:r>
            <a:r>
              <a:rPr lang="en-FI" sz="2600" b="1" dirty="0">
                <a:solidFill>
                  <a:schemeClr val="bg2"/>
                </a:solidFill>
              </a:rPr>
              <a:t> 				</a:t>
            </a:r>
            <a:r>
              <a:rPr lang="en-FI" sz="2600" b="1" dirty="0"/>
              <a:t>walg</a:t>
            </a:r>
            <a:r>
              <a:rPr lang="en-GB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ə.də</a:t>
            </a:r>
            <a:endParaRPr lang="en-FI" sz="2600" b="1" dirty="0"/>
          </a:p>
        </p:txBody>
      </p:sp>
    </p:spTree>
    <p:extLst>
      <p:ext uri="{BB962C8B-B14F-4D97-AF65-F5344CB8AC3E}">
        <p14:creationId xmlns:p14="http://schemas.microsoft.com/office/powerpoint/2010/main" val="465600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E5476-6D3A-4899-71A8-48CF9AB83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Permic l</a:t>
            </a:r>
            <a:r>
              <a:rPr lang="en-FI" b="1" baseline="-25000" dirty="0"/>
              <a:t>5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0A30-FBC1-B4E9-DCD5-BF1518C7C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FI" sz="2600" b="1" dirty="0"/>
              <a:t>*ulkə ‘pole’  			K	*ïl </a:t>
            </a:r>
          </a:p>
          <a:p>
            <a:r>
              <a:rPr lang="en-FI" sz="2600" b="1" dirty="0"/>
              <a:t>*cülkə- ‘to spit’ 			K	śël- </a:t>
            </a:r>
          </a:p>
          <a:p>
            <a:r>
              <a:rPr lang="en-FI" sz="2600" b="1" dirty="0"/>
              <a:t>*mälkə ‘breast’ 			U	mïl </a:t>
            </a:r>
          </a:p>
          <a:p>
            <a:r>
              <a:rPr lang="en-FI" sz="2600" b="1" dirty="0"/>
              <a:t>*tulka ‘feather, wing’ 		K	tïl </a:t>
            </a:r>
          </a:p>
          <a:p>
            <a:r>
              <a:rPr lang="en-FI" sz="2600" b="1" dirty="0"/>
              <a:t>*kulk</a:t>
            </a:r>
            <a:r>
              <a:rPr lang="en-FI" sz="2400" b="1" dirty="0"/>
              <a:t>ə- ‘to proceed’		K	kïl- </a:t>
            </a:r>
            <a:endParaRPr lang="en-FI" sz="2600" b="1" dirty="0"/>
          </a:p>
          <a:p>
            <a:pPr marL="0" indent="0">
              <a:buNone/>
            </a:pPr>
            <a:endParaRPr lang="en-FI" sz="2600" b="1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FI" sz="2600" b="1" dirty="0"/>
              <a:t>_____________________________________________</a:t>
            </a:r>
          </a:p>
          <a:p>
            <a:r>
              <a:rPr lang="en-FI" sz="2600" b="1" dirty="0"/>
              <a:t>*šelkə-* ‘to fly’ 			K	šïlgï- </a:t>
            </a:r>
          </a:p>
          <a:p>
            <a:r>
              <a:rPr lang="en-FI" sz="2600" b="1" dirty="0"/>
              <a:t>*zulka- ‘to split’ 				</a:t>
            </a:r>
            <a:r>
              <a:rPr lang="en-GB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šul</a:t>
            </a:r>
            <a:r>
              <a:rPr lang="en-GB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’-al- ?</a:t>
            </a:r>
            <a:r>
              <a:rPr lang="en-FI" sz="2600" b="1" dirty="0">
                <a:solidFill>
                  <a:schemeClr val="bg2"/>
                </a:solidFill>
              </a:rPr>
              <a:t> ??</a:t>
            </a:r>
          </a:p>
          <a:p>
            <a:r>
              <a:rPr lang="en-FI" sz="2600" b="1" dirty="0"/>
              <a:t>*tuxlə ‘wind’ 				tël</a:t>
            </a:r>
          </a:p>
          <a:p>
            <a:endParaRPr lang="en-FI" sz="2600" b="1" dirty="0"/>
          </a:p>
        </p:txBody>
      </p:sp>
    </p:spTree>
    <p:extLst>
      <p:ext uri="{BB962C8B-B14F-4D97-AF65-F5344CB8AC3E}">
        <p14:creationId xmlns:p14="http://schemas.microsoft.com/office/powerpoint/2010/main" val="999775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E5476-6D3A-4899-71A8-48CF9AB83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Khanty *kl</a:t>
            </a:r>
            <a:r>
              <a:rPr lang="en-FI" b="1" baseline="-25000" dirty="0"/>
              <a:t>8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0A30-FBC1-B4E9-DCD5-BF1518C7C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FI" sz="2600" b="1" dirty="0"/>
              <a:t>*jälkə ‘trace, sign’  		E	jäɣəl </a:t>
            </a:r>
          </a:p>
          <a:p>
            <a:r>
              <a:rPr lang="en-FI" sz="2600" b="1" dirty="0"/>
              <a:t>*ñülkə- ‘to skin’ 			E	ñeɣət- </a:t>
            </a:r>
          </a:p>
          <a:p>
            <a:r>
              <a:rPr lang="en-FI" sz="2600" b="1" dirty="0"/>
              <a:t>*calka ‘pole’ 			N	saxəl</a:t>
            </a:r>
          </a:p>
          <a:p>
            <a:r>
              <a:rPr lang="en-FI" sz="2600" b="1" dirty="0"/>
              <a:t>*ulkə ‘pole’ 			N	ŏxəl</a:t>
            </a:r>
          </a:p>
          <a:p>
            <a:r>
              <a:rPr lang="en-FI" sz="2600" b="1" dirty="0"/>
              <a:t>*walka- ‘to leave’ 			E	waɣəl- </a:t>
            </a:r>
          </a:p>
          <a:p>
            <a:r>
              <a:rPr lang="en-FI" sz="2600" b="1" dirty="0"/>
              <a:t>*mälkə ‘breast’ 			N	mewəl </a:t>
            </a:r>
          </a:p>
          <a:p>
            <a:r>
              <a:rPr lang="en-FI" sz="2600" b="1" dirty="0"/>
              <a:t>*tulka ‘feather, wing’ 		N	tŏxəl </a:t>
            </a:r>
          </a:p>
          <a:p>
            <a:r>
              <a:rPr lang="en-FI" sz="2600" b="1" dirty="0"/>
              <a:t>*kulkə- ‘to proceed’ 		E	koɣəl- </a:t>
            </a:r>
          </a:p>
          <a:p>
            <a:pPr marL="0" indent="0">
              <a:buNone/>
            </a:pPr>
            <a:endParaRPr lang="en-FI" sz="2600" b="1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FI" sz="2800" b="1" dirty="0"/>
              <a:t>________________________________________________</a:t>
            </a:r>
          </a:p>
          <a:p>
            <a:r>
              <a:rPr lang="en-FI" sz="2600" b="1" dirty="0"/>
              <a:t>*cülkə- ‘to spit’ 			S	</a:t>
            </a:r>
            <a:r>
              <a:rPr lang="en-GB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süj</a:t>
            </a:r>
            <a:r>
              <a:rPr lang="en-FI" sz="2600" b="1" dirty="0"/>
              <a:t>əg</a:t>
            </a:r>
            <a:r>
              <a:rPr lang="en-GB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en-FI" sz="2600" b="1" dirty="0">
                <a:solidFill>
                  <a:schemeClr val="bg2"/>
                </a:solidFill>
              </a:rPr>
              <a:t>  </a:t>
            </a:r>
          </a:p>
          <a:p>
            <a:endParaRPr lang="en-FI" sz="2600" b="1" dirty="0"/>
          </a:p>
          <a:p>
            <a:endParaRPr lang="en-FI" sz="2600" b="1" dirty="0"/>
          </a:p>
        </p:txBody>
      </p:sp>
    </p:spTree>
    <p:extLst>
      <p:ext uri="{BB962C8B-B14F-4D97-AF65-F5344CB8AC3E}">
        <p14:creationId xmlns:p14="http://schemas.microsoft.com/office/powerpoint/2010/main" val="3459964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E5476-6D3A-4899-71A8-48CF9AB83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Mansi *kl</a:t>
            </a:r>
            <a:r>
              <a:rPr lang="en-FI" b="1" baseline="-25000" dirty="0"/>
              <a:t>6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0A30-FBC1-B4E9-DCD5-BF1518C7C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FI" sz="2600" b="1" dirty="0"/>
              <a:t>*wolka ‘shoulder’ 			N	</a:t>
            </a:r>
            <a:r>
              <a:rPr lang="en-GB" sz="2600" b="1" dirty="0"/>
              <a:t>w</a:t>
            </a:r>
            <a:r>
              <a:rPr lang="en-FI" sz="2600" b="1" dirty="0"/>
              <a:t>aɣla-p ?</a:t>
            </a:r>
          </a:p>
          <a:p>
            <a:r>
              <a:rPr lang="en-FI" sz="2600" b="1" dirty="0"/>
              <a:t>*calka ‘pole’ 			N	saɣla</a:t>
            </a:r>
          </a:p>
          <a:p>
            <a:r>
              <a:rPr lang="en-FI" sz="2600" b="1" dirty="0"/>
              <a:t>*ulkə ‘pole’ 			N	awla</a:t>
            </a:r>
          </a:p>
          <a:p>
            <a:r>
              <a:rPr lang="en-FI" sz="2600" b="1" dirty="0"/>
              <a:t>*walka- ‘to leave’ 			N	waɣl- </a:t>
            </a:r>
          </a:p>
          <a:p>
            <a:r>
              <a:rPr lang="en-FI" sz="2600" b="1" dirty="0"/>
              <a:t>*mälkə ‘breast’ 			S	mäwəl </a:t>
            </a:r>
          </a:p>
          <a:p>
            <a:r>
              <a:rPr lang="en-FI" sz="2600" b="1" dirty="0"/>
              <a:t>*tulka ‘feather, wing’ 		N	towəl </a:t>
            </a:r>
          </a:p>
          <a:p>
            <a:pPr marL="0" indent="0">
              <a:buNone/>
            </a:pPr>
            <a:endParaRPr lang="en-FI" sz="2600" b="1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en-FI" sz="2800" b="1" dirty="0"/>
              <a:t>________________________________________________</a:t>
            </a:r>
            <a:endParaRPr lang="en-FI" sz="2600" b="1" dirty="0">
              <a:solidFill>
                <a:schemeClr val="bg2"/>
              </a:solidFill>
            </a:endParaRPr>
          </a:p>
          <a:p>
            <a:r>
              <a:rPr lang="en-FI" sz="2600" b="1" dirty="0"/>
              <a:t>*cülkə- ‘to spit’ 			S	</a:t>
            </a:r>
            <a:r>
              <a:rPr lang="en-GB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sü</a:t>
            </a:r>
            <a:r>
              <a:rPr lang="fi-FI" sz="2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l’k</a:t>
            </a:r>
            <a:r>
              <a:rPr lang="en-GB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r>
              <a:rPr lang="en-GB" sz="2600" b="1" dirty="0">
                <a:latin typeface="Calibri" panose="020F0502020204030204" pitchFamily="34" charset="0"/>
                <a:ea typeface="Times New Roman" panose="02020603050405020304" pitchFamily="18" charset="0"/>
              </a:rPr>
              <a:t>*</a:t>
            </a:r>
            <a:r>
              <a:rPr lang="en-GB" sz="26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šelk</a:t>
            </a:r>
            <a:r>
              <a:rPr lang="en-FI" sz="2600" b="1" dirty="0"/>
              <a:t>ə</a:t>
            </a:r>
            <a:r>
              <a:rPr lang="en-GB" sz="2600" b="1" dirty="0">
                <a:latin typeface="Calibri" panose="020F0502020204030204" pitchFamily="34" charset="0"/>
                <a:ea typeface="Times New Roman" panose="02020603050405020304" pitchFamily="18" charset="0"/>
              </a:rPr>
              <a:t>-* ‘to fly’ 			N	</a:t>
            </a:r>
            <a:r>
              <a:rPr lang="en-GB" sz="26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ti</a:t>
            </a:r>
            <a:r>
              <a:rPr lang="en-FI" sz="2600" b="1" dirty="0"/>
              <a:t>ɣl- </a:t>
            </a:r>
            <a:endParaRPr lang="en-GB" sz="2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FI" sz="2600" b="1" dirty="0">
              <a:solidFill>
                <a:schemeClr val="bg2"/>
              </a:solidFill>
            </a:endParaRPr>
          </a:p>
          <a:p>
            <a:endParaRPr lang="en-FI" sz="2600" b="1" dirty="0"/>
          </a:p>
          <a:p>
            <a:endParaRPr lang="en-FI" sz="2600" b="1" dirty="0"/>
          </a:p>
        </p:txBody>
      </p:sp>
    </p:spTree>
    <p:extLst>
      <p:ext uri="{BB962C8B-B14F-4D97-AF65-F5344CB8AC3E}">
        <p14:creationId xmlns:p14="http://schemas.microsoft.com/office/powerpoint/2010/main" val="1149284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E5476-6D3A-4899-71A8-48CF9AB83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Hungarian </a:t>
            </a:r>
            <a:r>
              <a:rPr lang="fi-FI" b="1" dirty="0"/>
              <a:t>-</a:t>
            </a:r>
            <a:r>
              <a:rPr lang="en-FI" b="1" dirty="0"/>
              <a:t>l</a:t>
            </a:r>
            <a:r>
              <a:rPr lang="en-FI" b="1" baseline="-25000" dirty="0"/>
              <a:t>6</a:t>
            </a:r>
            <a:r>
              <a:rPr lang="en-FI" b="1" dirty="0"/>
              <a:t> </a:t>
            </a:r>
            <a:r>
              <a:rPr lang="en-FI" b="1" dirty="0">
                <a:latin typeface="Lucida Console" panose="020B0609040504020204" pitchFamily="49" charset="0"/>
                <a:ea typeface="Apple Symbols" panose="02000000000000000000" pitchFamily="2" charset="-79"/>
                <a:cs typeface="Apple Symbols" panose="02000000000000000000" pitchFamily="2" charset="-79"/>
              </a:rPr>
              <a:t>~</a:t>
            </a:r>
            <a:r>
              <a:rPr lang="en-FI" b="1" dirty="0"/>
              <a:t> -ll</a:t>
            </a:r>
            <a:r>
              <a:rPr lang="en-FI" b="1" baseline="-25000" dirty="0"/>
              <a:t>5</a:t>
            </a:r>
            <a:r>
              <a:rPr lang="en-FI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0A30-FBC1-B4E9-DCD5-BF1518C7C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FI" sz="2800" b="1" dirty="0"/>
              <a:t>*yalka ‘foot, leg’				</a:t>
            </a:r>
            <a:r>
              <a:rPr lang="en-GB" sz="2800" b="1" dirty="0"/>
              <a:t>g</a:t>
            </a:r>
            <a:r>
              <a:rPr lang="en-FI" sz="2800" b="1" dirty="0"/>
              <a:t>yal.o.g ?</a:t>
            </a:r>
          </a:p>
          <a:p>
            <a:r>
              <a:rPr lang="en-FI" sz="2800" b="1" dirty="0"/>
              <a:t>*yälkə ‘trace, sign’			jel : jele- </a:t>
            </a:r>
          </a:p>
          <a:p>
            <a:r>
              <a:rPr lang="en-FI" sz="2800" b="1" dirty="0"/>
              <a:t>*wolka ‘shoulder’ 			váll : válla- </a:t>
            </a:r>
          </a:p>
          <a:p>
            <a:r>
              <a:rPr lang="en-FI" sz="2800" b="1" dirty="0"/>
              <a:t>*calka ‘pole’ 				szál : szála- </a:t>
            </a:r>
          </a:p>
          <a:p>
            <a:r>
              <a:rPr lang="en-FI" sz="2800" b="1" dirty="0"/>
              <a:t>*walka- ‘to leave’ 			vál- : vál.ik </a:t>
            </a:r>
          </a:p>
          <a:p>
            <a:r>
              <a:rPr lang="en-FI" sz="2800" b="1" dirty="0"/>
              <a:t>*mälkə ‘breast’ 				mell : melle- </a:t>
            </a:r>
          </a:p>
          <a:p>
            <a:r>
              <a:rPr lang="en-FI" sz="2800" b="1" dirty="0"/>
              <a:t>*tulka ‘feather, wing’ 			toll : tolla- </a:t>
            </a:r>
          </a:p>
          <a:p>
            <a:r>
              <a:rPr lang="en-GB" sz="2800" b="1" dirty="0"/>
              <a:t>*</a:t>
            </a:r>
            <a:r>
              <a:rPr lang="en-GB" sz="2800" b="1" dirty="0" err="1"/>
              <a:t>walk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ə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‘bright’ 				</a:t>
            </a:r>
            <a:r>
              <a:rPr lang="en-GB" sz="28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v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il-ág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vill-ám</a:t>
            </a:r>
            <a:r>
              <a:rPr lang="en-GB" sz="2800" b="1" dirty="0" err="1">
                <a:solidFill>
                  <a:schemeClr val="bg2"/>
                </a:solidFill>
              </a:rPr>
              <a:t>M</a:t>
            </a:r>
            <a:endParaRPr lang="en-GB" sz="2800" b="1" dirty="0">
              <a:solidFill>
                <a:schemeClr val="bg2"/>
              </a:solidFill>
            </a:endParaRPr>
          </a:p>
          <a:p>
            <a:r>
              <a:rPr lang="en-FI" sz="2800" b="1" dirty="0"/>
              <a:t>*kulk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ə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‘to move on’ 		</a:t>
            </a:r>
            <a:r>
              <a:rPr lang="en-GB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hal.ad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FI" sz="2800" b="1" dirty="0">
                <a:latin typeface="Lucida Console" panose="020B0609040504020204" pitchFamily="49" charset="0"/>
                <a:ea typeface="Apple Symbols" panose="02000000000000000000" pitchFamily="2" charset="-79"/>
                <a:cs typeface="Apple Symbols" panose="02000000000000000000" pitchFamily="2" charset="-79"/>
              </a:rPr>
              <a:t>~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hall.ad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FI" sz="2800" b="1" dirty="0"/>
              <a:t>________________________________________________</a:t>
            </a:r>
          </a:p>
          <a:p>
            <a:r>
              <a:rPr lang="en-FI" sz="2800" b="1" dirty="0"/>
              <a:t>*külkə ‘side’				</a:t>
            </a:r>
            <a:r>
              <a:rPr lang="en-FI" sz="2800" dirty="0"/>
              <a:t>≠</a:t>
            </a:r>
            <a:r>
              <a:rPr lang="en-FI" sz="2800" b="1" dirty="0"/>
              <a:t> kül : külö-  </a:t>
            </a:r>
          </a:p>
          <a:p>
            <a:endParaRPr lang="en-FI" sz="2800" b="1" dirty="0"/>
          </a:p>
          <a:p>
            <a:pPr marL="0" indent="0">
              <a:buNone/>
            </a:pPr>
            <a:endParaRPr lang="en-FI" sz="2800" b="1" dirty="0">
              <a:solidFill>
                <a:schemeClr val="bg2"/>
              </a:solidFill>
            </a:endParaRPr>
          </a:p>
          <a:p>
            <a:endParaRPr lang="en-FI" b="1" dirty="0"/>
          </a:p>
        </p:txBody>
      </p:sp>
    </p:spTree>
    <p:extLst>
      <p:ext uri="{BB962C8B-B14F-4D97-AF65-F5344CB8AC3E}">
        <p14:creationId xmlns:p14="http://schemas.microsoft.com/office/powerpoint/2010/main" val="1583994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5BE50-7BAF-E012-19A9-DD912F2F1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Distribution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60D4E1-0467-F0E7-E1BA-945F8C483C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010729"/>
              </p:ext>
            </p:extLst>
          </p:nvPr>
        </p:nvGraphicFramePr>
        <p:xfrm>
          <a:off x="14814" y="1556792"/>
          <a:ext cx="9129182" cy="5301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6954">
                  <a:extLst>
                    <a:ext uri="{9D8B030D-6E8A-4147-A177-3AD203B41FA5}">
                      <a16:colId xmlns:a16="http://schemas.microsoft.com/office/drawing/2014/main" val="3030518001"/>
                    </a:ext>
                  </a:extLst>
                </a:gridCol>
                <a:gridCol w="995340">
                  <a:extLst>
                    <a:ext uri="{9D8B030D-6E8A-4147-A177-3AD203B41FA5}">
                      <a16:colId xmlns:a16="http://schemas.microsoft.com/office/drawing/2014/main" val="4225056918"/>
                    </a:ext>
                  </a:extLst>
                </a:gridCol>
                <a:gridCol w="1141148">
                  <a:extLst>
                    <a:ext uri="{9D8B030D-6E8A-4147-A177-3AD203B41FA5}">
                      <a16:colId xmlns:a16="http://schemas.microsoft.com/office/drawing/2014/main" val="2756983849"/>
                    </a:ext>
                  </a:extLst>
                </a:gridCol>
                <a:gridCol w="1141148">
                  <a:extLst>
                    <a:ext uri="{9D8B030D-6E8A-4147-A177-3AD203B41FA5}">
                      <a16:colId xmlns:a16="http://schemas.microsoft.com/office/drawing/2014/main" val="2073315617"/>
                    </a:ext>
                  </a:extLst>
                </a:gridCol>
                <a:gridCol w="1141148">
                  <a:extLst>
                    <a:ext uri="{9D8B030D-6E8A-4147-A177-3AD203B41FA5}">
                      <a16:colId xmlns:a16="http://schemas.microsoft.com/office/drawing/2014/main" val="2573487601"/>
                    </a:ext>
                  </a:extLst>
                </a:gridCol>
                <a:gridCol w="1141148">
                  <a:extLst>
                    <a:ext uri="{9D8B030D-6E8A-4147-A177-3AD203B41FA5}">
                      <a16:colId xmlns:a16="http://schemas.microsoft.com/office/drawing/2014/main" val="2276366483"/>
                    </a:ext>
                  </a:extLst>
                </a:gridCol>
                <a:gridCol w="1141148">
                  <a:extLst>
                    <a:ext uri="{9D8B030D-6E8A-4147-A177-3AD203B41FA5}">
                      <a16:colId xmlns:a16="http://schemas.microsoft.com/office/drawing/2014/main" val="1733339914"/>
                    </a:ext>
                  </a:extLst>
                </a:gridCol>
                <a:gridCol w="1141148">
                  <a:extLst>
                    <a:ext uri="{9D8B030D-6E8A-4147-A177-3AD203B41FA5}">
                      <a16:colId xmlns:a16="http://schemas.microsoft.com/office/drawing/2014/main" val="2711173476"/>
                    </a:ext>
                  </a:extLst>
                </a:gridCol>
              </a:tblGrid>
              <a:tr h="196341"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Finnic</a:t>
                      </a:r>
                      <a:endParaRPr lang="en-FI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Saami</a:t>
                      </a:r>
                      <a:endParaRPr lang="en-FI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Mordva</a:t>
                      </a:r>
                      <a:endParaRPr lang="en-FI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Mari</a:t>
                      </a:r>
                      <a:endParaRPr lang="en-FI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err="1">
                          <a:solidFill>
                            <a:schemeClr val="tx1"/>
                          </a:solidFill>
                          <a:effectLst/>
                        </a:rPr>
                        <a:t>Permic</a:t>
                      </a:r>
                      <a:endParaRPr lang="en-FI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Khanty</a:t>
                      </a:r>
                      <a:endParaRPr lang="en-FI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Mansi</a:t>
                      </a:r>
                      <a:endParaRPr lang="en-FI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</a:rPr>
                        <a:t>Hungarian</a:t>
                      </a:r>
                      <a:endParaRPr lang="en-FI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741223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jalka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40992335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jälki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53740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kylki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065079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nylke</a:t>
                      </a:r>
                      <a:r>
                        <a:rPr lang="en-GB" sz="900" dirty="0">
                          <a:effectLst/>
                        </a:rPr>
                        <a:t>-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373945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olka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684781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</a:rPr>
                        <a:t>olki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57602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</a:rPr>
                        <a:t>salko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903076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selkä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467871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</a:rPr>
                        <a:t>selkeä 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044192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</a:rPr>
                        <a:t>sulke- 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288817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</a:rPr>
                        <a:t>ulku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056384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valka</a:t>
                      </a:r>
                      <a:r>
                        <a:rPr lang="en-GB" sz="900" dirty="0">
                          <a:effectLst/>
                        </a:rPr>
                        <a:t>-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1741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ylkä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932136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halko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064836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melki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802296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solki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83198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sylki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44125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>
                          <a:effectLst/>
                        </a:rPr>
                        <a:t>nälkä 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414917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pelkä</a:t>
                      </a:r>
                      <a:r>
                        <a:rPr lang="en-GB" sz="900" dirty="0">
                          <a:effectLst/>
                        </a:rPr>
                        <a:t>- 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24237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sulka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en-FI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8550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peuka</a:t>
                      </a:r>
                      <a:r>
                        <a:rPr lang="en-GB" sz="900" dirty="0">
                          <a:effectLst/>
                        </a:rPr>
                        <a:t>-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</a:rPr>
                        <a:t> 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078410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ulko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</a:rPr>
                        <a:t> 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962411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kulke</a:t>
                      </a:r>
                      <a:r>
                        <a:rPr lang="en-GB" sz="900" dirty="0">
                          <a:effectLst/>
                        </a:rPr>
                        <a:t>- 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</a:rPr>
                        <a:t> 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85169384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valke</a:t>
                      </a:r>
                      <a:r>
                        <a:rPr lang="en-GB" sz="900" dirty="0">
                          <a:effectLst/>
                        </a:rPr>
                        <a:t>-a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31508450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ilke-ä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</a:rPr>
                        <a:t> 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</a:rPr>
                        <a:t> </a:t>
                      </a:r>
                      <a:endParaRPr lang="en-FI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731803"/>
                  </a:ext>
                </a:extLst>
              </a:tr>
              <a:tr h="196341">
                <a:tc>
                  <a:txBody>
                    <a:bodyPr/>
                    <a:lstStyle/>
                    <a:p>
                      <a:r>
                        <a:rPr lang="en-GB" sz="900" dirty="0" err="1">
                          <a:effectLst/>
                        </a:rPr>
                        <a:t>nilke-ä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FI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04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689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58F31-87B8-5A72-8B15-8C526E00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FI" b="1" dirty="0"/>
              <a:t>*l : *l-k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3712B-527A-C11F-551B-543F2AEC1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FI" sz="2600" b="1" i="1" dirty="0"/>
              <a:t>nälkä ‘</a:t>
            </a:r>
            <a:r>
              <a:rPr lang="en-FI" sz="2600" b="1" dirty="0"/>
              <a:t>hunger’ &lt; *ñäl-kä : *ñäl/ə- ‘to swallow’</a:t>
            </a:r>
          </a:p>
          <a:p>
            <a:pPr marL="0" indent="0">
              <a:buNone/>
            </a:pPr>
            <a:r>
              <a:rPr lang="en-GB" sz="2600" b="1" i="1" dirty="0"/>
              <a:t>p</a:t>
            </a:r>
            <a:r>
              <a:rPr lang="en-FI" sz="2600" b="1" i="1" dirty="0"/>
              <a:t>elko </a:t>
            </a:r>
            <a:r>
              <a:rPr lang="en-FI" sz="2600" b="1" dirty="0"/>
              <a:t>‘fear’ : N *pel-kä : V *pel/ə- ‘to be afraid’</a:t>
            </a:r>
          </a:p>
          <a:p>
            <a:pPr marL="0" indent="0">
              <a:buNone/>
            </a:pPr>
            <a:endParaRPr lang="en-GB" sz="2600" b="1" i="1" dirty="0"/>
          </a:p>
          <a:p>
            <a:pPr marL="0" indent="0">
              <a:buNone/>
            </a:pPr>
            <a:r>
              <a:rPr lang="en-GB" sz="2600" b="1" i="1" dirty="0"/>
              <a:t>v</a:t>
            </a:r>
            <a:r>
              <a:rPr lang="en-FI" sz="2600" b="1" i="1" dirty="0"/>
              <a:t>alke- ‘</a:t>
            </a:r>
            <a:r>
              <a:rPr lang="en-FI" sz="2600" b="1" dirty="0"/>
              <a:t>white’</a:t>
            </a:r>
            <a:r>
              <a:rPr lang="en-FI" sz="2600" b="1" i="1" dirty="0"/>
              <a:t> </a:t>
            </a:r>
            <a:r>
              <a:rPr lang="en-FI" sz="2600" b="1" dirty="0"/>
              <a:t>: </a:t>
            </a:r>
            <a:r>
              <a:rPr lang="en-FI" sz="2600" b="1" i="1" dirty="0"/>
              <a:t>valo</a:t>
            </a:r>
            <a:r>
              <a:rPr lang="en-FI" sz="2600" b="1" dirty="0"/>
              <a:t> ‘light’ &lt; *wïl/ə- ‘to be bright’</a:t>
            </a:r>
          </a:p>
          <a:p>
            <a:pPr marL="0" indent="0">
              <a:buNone/>
            </a:pPr>
            <a:r>
              <a:rPr lang="en-GB" sz="2600" b="1" i="1" dirty="0"/>
              <a:t>i</a:t>
            </a:r>
            <a:r>
              <a:rPr lang="en-FI" sz="2600" b="1" i="1" dirty="0"/>
              <a:t>lke- </a:t>
            </a:r>
            <a:r>
              <a:rPr lang="en-FI" sz="2600" b="1" dirty="0"/>
              <a:t>‘tricky’ : </a:t>
            </a:r>
            <a:r>
              <a:rPr lang="en-FI" sz="2600" b="1" i="1" dirty="0"/>
              <a:t>ilka</a:t>
            </a:r>
            <a:r>
              <a:rPr lang="en-FI" sz="2600" b="1" dirty="0"/>
              <a:t> ‘trick’ : </a:t>
            </a:r>
            <a:r>
              <a:rPr lang="en-FI" sz="2600" b="1" i="1" dirty="0"/>
              <a:t>ilo</a:t>
            </a:r>
            <a:r>
              <a:rPr lang="en-FI" sz="2600" b="1" dirty="0"/>
              <a:t> ‘joy’ &lt; *il/ə- ‘to be tricky’ </a:t>
            </a:r>
          </a:p>
          <a:p>
            <a:pPr marL="0" indent="0">
              <a:buNone/>
            </a:pPr>
            <a:endParaRPr lang="en-FI" sz="2600" b="1" i="1" dirty="0"/>
          </a:p>
          <a:p>
            <a:pPr marL="0" indent="0">
              <a:buNone/>
            </a:pPr>
            <a:r>
              <a:rPr lang="en-GB" sz="2600" b="1" i="1" dirty="0"/>
              <a:t>k</a:t>
            </a:r>
            <a:r>
              <a:rPr lang="en-FI" sz="2600" b="1" i="1" dirty="0"/>
              <a:t>ulke-</a:t>
            </a:r>
            <a:r>
              <a:rPr lang="en-FI" sz="2600" b="1" dirty="0"/>
              <a:t> ‘to move on’ : </a:t>
            </a:r>
            <a:r>
              <a:rPr lang="en-FI" sz="2600" b="1" i="1" dirty="0"/>
              <a:t>kulu-</a:t>
            </a:r>
            <a:r>
              <a:rPr lang="en-FI" sz="2600" b="1" dirty="0"/>
              <a:t> ‘to pass’ &lt; *kul/ə- ‘to move’ </a:t>
            </a:r>
          </a:p>
          <a:p>
            <a:pPr marL="0" indent="0">
              <a:buNone/>
            </a:pPr>
            <a:endParaRPr lang="en-FI" sz="2600" b="1" dirty="0"/>
          </a:p>
          <a:p>
            <a:pPr marL="0" indent="0">
              <a:buNone/>
            </a:pPr>
            <a:r>
              <a:rPr lang="en-GB" sz="2600" b="1" i="1" dirty="0"/>
              <a:t>p</a:t>
            </a:r>
            <a:r>
              <a:rPr lang="en-FI" sz="2600" b="1" i="1" dirty="0"/>
              <a:t>euka-lo </a:t>
            </a:r>
            <a:r>
              <a:rPr lang="en-FI" sz="2600" b="1" dirty="0"/>
              <a:t>‘thumb’ &lt; *pel-kä-lo : </a:t>
            </a:r>
            <a:r>
              <a:rPr lang="en-FI" sz="2600" b="1" i="1" dirty="0"/>
              <a:t>pieli </a:t>
            </a:r>
            <a:r>
              <a:rPr lang="en-FI" sz="2600" b="1" dirty="0"/>
              <a:t>&lt; *päl/ə ‘side’ </a:t>
            </a:r>
            <a:endParaRPr lang="en-FI" sz="2600" b="1" i="1" dirty="0"/>
          </a:p>
        </p:txBody>
      </p:sp>
    </p:spTree>
    <p:extLst>
      <p:ext uri="{BB962C8B-B14F-4D97-AF65-F5344CB8AC3E}">
        <p14:creationId xmlns:p14="http://schemas.microsoft.com/office/powerpoint/2010/main" val="581090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3157-24C7-8EAE-9F79-89147CB2C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DVN *-kA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A5FCE-2198-D4BC-FA90-741E679EE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FI" sz="2400" b="1" dirty="0"/>
              <a:t>PS *kəmə- ‘to fall’ : *kəmə-kå ‘fallen tree’ </a:t>
            </a:r>
          </a:p>
          <a:p>
            <a:endParaRPr lang="en-FI" sz="2400" b="1" dirty="0"/>
          </a:p>
          <a:p>
            <a:r>
              <a:rPr lang="en-FI" sz="2400" b="1" dirty="0"/>
              <a:t>*pid/ə- ‘to be long/high’ : *pid-kä ‘long/high’</a:t>
            </a:r>
          </a:p>
          <a:p>
            <a:r>
              <a:rPr lang="en-FI" sz="2400" b="1" dirty="0"/>
              <a:t>*ñäl/ə- ‘to swallow’ : *ñäl-kä ‘hunger’ , cf. *ñäl-mä ‘tongue’</a:t>
            </a:r>
          </a:p>
          <a:p>
            <a:r>
              <a:rPr lang="en-FI" sz="2400" b="1" dirty="0"/>
              <a:t>*pel/ə- ‘to be afraid’ : *pel-kä : </a:t>
            </a:r>
            <a:r>
              <a:rPr lang="en-FI" sz="2400" b="1" i="1" dirty="0"/>
              <a:t>pelko </a:t>
            </a:r>
            <a:r>
              <a:rPr lang="en-FI" sz="2400" b="1" dirty="0"/>
              <a:t>‘fear’ </a:t>
            </a:r>
          </a:p>
          <a:p>
            <a:r>
              <a:rPr lang="en-FI" sz="2400" b="1" dirty="0"/>
              <a:t>*par-ka ‘garment’ : ? Ng xori- ‘zuschneiden’ </a:t>
            </a:r>
          </a:p>
          <a:p>
            <a:r>
              <a:rPr lang="en-FI" sz="2400" b="1" dirty="0"/>
              <a:t>*poŋ/ə- ‘to catch’ : *poŋ-ka ‘net’  </a:t>
            </a:r>
          </a:p>
          <a:p>
            <a:pPr marL="0" indent="0">
              <a:buNone/>
            </a:pPr>
            <a:r>
              <a:rPr lang="en-FI" sz="1600" b="1" dirty="0"/>
              <a:t>         cf. Mari </a:t>
            </a:r>
            <a:r>
              <a:rPr lang="fi-FI" sz="1600" b="1" dirty="0" err="1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poŋ.a</a:t>
            </a:r>
            <a:r>
              <a:rPr lang="fi-FI" sz="1600" b="1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-m ’to </a:t>
            </a:r>
            <a:r>
              <a:rPr lang="fi-FI" sz="1600" b="1" dirty="0" err="1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catch</a:t>
            </a:r>
            <a:r>
              <a:rPr lang="fi-FI" sz="1600" b="1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</a:t>
            </a:r>
            <a:r>
              <a:rPr lang="fi-FI" sz="1600" b="1" dirty="0" err="1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fish</a:t>
            </a:r>
            <a:r>
              <a:rPr lang="fi-FI" sz="1600" b="1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</a:t>
            </a:r>
            <a:r>
              <a:rPr lang="fi-FI" sz="1600" b="1" dirty="0" err="1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by</a:t>
            </a:r>
            <a:r>
              <a:rPr lang="fi-FI" sz="1600" b="1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</a:t>
            </a:r>
            <a:r>
              <a:rPr lang="fi-FI" sz="1600" b="1" dirty="0" err="1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driving</a:t>
            </a:r>
            <a:r>
              <a:rPr lang="fi-FI" sz="1600" b="1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it into a net’ (Chr</a:t>
            </a:r>
            <a:r>
              <a:rPr lang="fi-FI" sz="1600" b="1" dirty="0">
                <a:latin typeface="Calibri" panose="020F0502020204030204" pitchFamily="34" charset="0"/>
                <a:ea typeface="PMingLiU" panose="02020500000000000000" pitchFamily="18" charset="-120"/>
              </a:rPr>
              <a:t>istopher</a:t>
            </a:r>
            <a:r>
              <a:rPr lang="fi-FI" sz="1600" b="1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</a:t>
            </a:r>
            <a:r>
              <a:rPr lang="fi-FI" sz="1600" b="1" dirty="0" err="1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Culver</a:t>
            </a:r>
            <a:r>
              <a:rPr lang="fi-FI" sz="1600" b="1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, </a:t>
            </a:r>
            <a:r>
              <a:rPr lang="fi-FI" sz="1600" b="1" dirty="0" err="1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p.c</a:t>
            </a:r>
            <a:r>
              <a:rPr lang="fi-FI" sz="1600" b="1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.)</a:t>
            </a:r>
            <a:endParaRPr lang="en-FI" sz="2400" b="1" dirty="0"/>
          </a:p>
          <a:p>
            <a:endParaRPr lang="en-FI" sz="2400" b="1" dirty="0"/>
          </a:p>
          <a:p>
            <a:r>
              <a:rPr lang="en-FI" sz="2400" b="1" dirty="0"/>
              <a:t>*tul/ə- ‘to blow (wind)’ : *tul-ka ‘wing, feather’ </a:t>
            </a:r>
          </a:p>
        </p:txBody>
      </p:sp>
    </p:spTree>
    <p:extLst>
      <p:ext uri="{BB962C8B-B14F-4D97-AF65-F5344CB8AC3E}">
        <p14:creationId xmlns:p14="http://schemas.microsoft.com/office/powerpoint/2010/main" val="1330772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8467-0C3E-1E32-EE0B-8BD75F3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Hungarian *l or *lk?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A0D59-67BE-3218-9997-EB23117FD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600" b="1" i="1" dirty="0"/>
              <a:t>h</a:t>
            </a:r>
            <a:r>
              <a:rPr lang="en-FI" sz="2600" b="1" i="1" dirty="0"/>
              <a:t>alad </a:t>
            </a:r>
            <a:r>
              <a:rPr lang="en-FI" sz="2600" b="1" dirty="0">
                <a:latin typeface="Lucida Console" panose="020B0609040504020204" pitchFamily="49" charset="0"/>
                <a:ea typeface="Apple Symbols" panose="02000000000000000000" pitchFamily="2" charset="-79"/>
                <a:cs typeface="Apple Symbols" panose="02000000000000000000" pitchFamily="2" charset="-79"/>
              </a:rPr>
              <a:t>~</a:t>
            </a:r>
            <a:r>
              <a:rPr lang="en-FI" sz="2600" b="1" i="1" dirty="0"/>
              <a:t> hallad</a:t>
            </a:r>
            <a:r>
              <a:rPr lang="en-FI" sz="2600" b="1" dirty="0"/>
              <a:t> ‘to move on’ &lt; *kulə- / *kul-kə-</a:t>
            </a:r>
            <a:r>
              <a:rPr lang="en-FI" sz="2600" b="1" i="1" dirty="0"/>
              <a:t> </a:t>
            </a:r>
          </a:p>
          <a:p>
            <a:r>
              <a:rPr lang="en-GB" sz="2600" b="1" i="1" dirty="0"/>
              <a:t>v</a:t>
            </a:r>
            <a:r>
              <a:rPr lang="en-FI" sz="2600" b="1" i="1" dirty="0"/>
              <a:t>ilág</a:t>
            </a:r>
            <a:r>
              <a:rPr lang="en-FI" sz="2600" b="1" dirty="0"/>
              <a:t> ‘light’ : </a:t>
            </a:r>
            <a:r>
              <a:rPr lang="en-FI" sz="2600" b="1" i="1" dirty="0"/>
              <a:t>villám</a:t>
            </a:r>
            <a:r>
              <a:rPr lang="en-FI" sz="2600" b="1" dirty="0"/>
              <a:t> ‘lightening’ &lt; *wïlə- / *wïl-kə-</a:t>
            </a:r>
            <a:r>
              <a:rPr lang="en-FI" sz="2600" b="1" i="1" dirty="0"/>
              <a:t> </a:t>
            </a:r>
          </a:p>
          <a:p>
            <a:endParaRPr lang="en-FI" sz="2600" b="1" i="1" dirty="0"/>
          </a:p>
          <a:p>
            <a:r>
              <a:rPr lang="en-GB" sz="2600" b="1" i="1" dirty="0"/>
              <a:t>t</a:t>
            </a:r>
            <a:r>
              <a:rPr lang="en-FI" sz="2600" b="1" i="1" dirty="0"/>
              <a:t>oll </a:t>
            </a:r>
            <a:r>
              <a:rPr lang="en-FI" sz="2600" b="1" dirty="0"/>
              <a:t>‘feather’ &lt; *tulə / *tul-ka </a:t>
            </a:r>
          </a:p>
          <a:p>
            <a:endParaRPr lang="en-FI" sz="2600" b="1" dirty="0"/>
          </a:p>
          <a:p>
            <a:pPr marL="0" indent="0">
              <a:buNone/>
            </a:pPr>
            <a:r>
              <a:rPr lang="en-FI" sz="2600" b="1" dirty="0"/>
              <a:t>NB</a:t>
            </a:r>
          </a:p>
          <a:p>
            <a:r>
              <a:rPr lang="en-GB" sz="2600" b="1" i="1" dirty="0"/>
              <a:t>k</a:t>
            </a:r>
            <a:r>
              <a:rPr lang="en-FI" sz="2600" b="1" i="1" dirty="0"/>
              <a:t>ül- </a:t>
            </a:r>
            <a:r>
              <a:rPr lang="en-FI" sz="2600" b="1" dirty="0"/>
              <a:t>‘outside’  &lt; ABL </a:t>
            </a:r>
            <a:r>
              <a:rPr lang="en-FI" sz="2600" b="1" i="1" dirty="0"/>
              <a:t>kív.ü-l </a:t>
            </a:r>
            <a:r>
              <a:rPr lang="en-FI" sz="2600" b="1" dirty="0"/>
              <a:t>: ki- : kív- : künn / kint </a:t>
            </a:r>
            <a:endParaRPr lang="en-FI" sz="2600" b="1" i="1" dirty="0"/>
          </a:p>
          <a:p>
            <a:pPr marL="0" indent="0">
              <a:buNone/>
            </a:pPr>
            <a:r>
              <a:rPr lang="en-FI" sz="2600" b="1" dirty="0"/>
              <a:t>     </a:t>
            </a:r>
            <a:endParaRPr lang="en-FI" sz="2600" b="1" i="1" dirty="0"/>
          </a:p>
          <a:p>
            <a:pPr marL="0" indent="0">
              <a:buNone/>
            </a:pPr>
            <a:r>
              <a:rPr lang="en-FI" sz="2600" b="1" dirty="0"/>
              <a:t>C</a:t>
            </a:r>
            <a:r>
              <a:rPr lang="en-FI" sz="2400" b="1" dirty="0"/>
              <a:t>onclusion: </a:t>
            </a:r>
            <a:r>
              <a:rPr lang="en-FI" sz="2400" b="1" i="1" dirty="0"/>
              <a:t>The alternation l : ll in Hungarian is secondary and has no diagnostic value for reconstructional purposes</a:t>
            </a:r>
          </a:p>
        </p:txBody>
      </p:sp>
    </p:spTree>
    <p:extLst>
      <p:ext uri="{BB962C8B-B14F-4D97-AF65-F5344CB8AC3E}">
        <p14:creationId xmlns:p14="http://schemas.microsoft.com/office/powerpoint/2010/main" val="569061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A84EE-053F-6A66-1A8B-BC34968E4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Uralic family tree?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E153F-4060-4DC2-D5C2-CCBFF3729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FI" b="1" dirty="0"/>
              <a:t>Uralic </a:t>
            </a:r>
          </a:p>
          <a:p>
            <a:pPr marL="0" indent="0">
              <a:buNone/>
            </a:pPr>
            <a:r>
              <a:rPr lang="en-FI" b="1" dirty="0"/>
              <a:t> 	Samoyedic </a:t>
            </a:r>
          </a:p>
          <a:p>
            <a:pPr marL="0" indent="0">
              <a:buNone/>
            </a:pPr>
            <a:r>
              <a:rPr lang="en-FI" b="1" dirty="0"/>
              <a:t> 		Hungarian </a:t>
            </a:r>
          </a:p>
          <a:p>
            <a:pPr marL="0" indent="0">
              <a:buNone/>
            </a:pPr>
            <a:r>
              <a:rPr lang="en-FI" b="1" dirty="0"/>
              <a:t> 			Mansi</a:t>
            </a:r>
          </a:p>
          <a:p>
            <a:pPr marL="0" indent="0">
              <a:buNone/>
            </a:pPr>
            <a:r>
              <a:rPr lang="en-FI" b="1" dirty="0"/>
              <a:t> 				Khanty </a:t>
            </a:r>
          </a:p>
          <a:p>
            <a:pPr marL="0" indent="0">
              <a:buNone/>
            </a:pPr>
            <a:r>
              <a:rPr lang="en-FI" b="1" dirty="0"/>
              <a:t> 					C Uralic</a:t>
            </a:r>
          </a:p>
          <a:p>
            <a:pPr marL="0" indent="0">
              <a:buNone/>
            </a:pPr>
            <a:r>
              <a:rPr lang="en-FI" b="1" dirty="0"/>
              <a:t> 						W Uralic </a:t>
            </a:r>
          </a:p>
        </p:txBody>
      </p:sp>
    </p:spTree>
    <p:extLst>
      <p:ext uri="{BB962C8B-B14F-4D97-AF65-F5344CB8AC3E}">
        <p14:creationId xmlns:p14="http://schemas.microsoft.com/office/powerpoint/2010/main" val="192091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27B5D-B46B-1E97-42A5-7595E3D0E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/>
              <a:t>The</a:t>
            </a:r>
            <a:r>
              <a:rPr lang="fi-FI" b="1" dirty="0"/>
              <a:t> </a:t>
            </a:r>
            <a:r>
              <a:rPr lang="fi-FI" b="1" dirty="0" err="1"/>
              <a:t>claim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EB88B-C2E8-4859-89F4-7045DE5AF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FI" b="1" dirty="0"/>
          </a:p>
          <a:p>
            <a:pPr marL="0" indent="0" algn="ctr">
              <a:buNone/>
            </a:pPr>
            <a:r>
              <a:rPr lang="en-FI" b="1" dirty="0"/>
              <a:t>PS *tuå ‘feather, wing’ &lt; PU *tulka</a:t>
            </a:r>
          </a:p>
          <a:p>
            <a:pPr marL="0" indent="0" algn="ctr">
              <a:buNone/>
            </a:pPr>
            <a:endParaRPr lang="en-FI" b="1" dirty="0"/>
          </a:p>
          <a:p>
            <a:pPr marL="0" indent="0" algn="ctr">
              <a:buNone/>
            </a:pPr>
            <a:r>
              <a:rPr lang="en-FI" b="1" dirty="0"/>
              <a:t>*-lk- &gt; Ø in Samoyedic</a:t>
            </a:r>
          </a:p>
          <a:p>
            <a:pPr marL="0" indent="0" algn="ctr">
              <a:buNone/>
            </a:pPr>
            <a:endParaRPr lang="en-FI" b="1" dirty="0"/>
          </a:p>
          <a:p>
            <a:pPr marL="0" indent="0" algn="ctr">
              <a:buNone/>
            </a:pPr>
            <a:endParaRPr lang="en-FI" b="1" dirty="0"/>
          </a:p>
          <a:p>
            <a:pPr marL="0" indent="0" algn="ctr">
              <a:buNone/>
            </a:pPr>
            <a:r>
              <a:rPr lang="en-FI" sz="2400" b="1" dirty="0"/>
              <a:t>Aikio 2022, Zhivlov 2023, Kaheinen 2023, Salminen 2024</a:t>
            </a:r>
          </a:p>
        </p:txBody>
      </p:sp>
    </p:spTree>
    <p:extLst>
      <p:ext uri="{BB962C8B-B14F-4D97-AF65-F5344CB8AC3E}">
        <p14:creationId xmlns:p14="http://schemas.microsoft.com/office/powerpoint/2010/main" val="2482199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9D7A2-0EFD-32A5-CE98-9AC021B0E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Samoyedic *V</a:t>
            </a:r>
            <a:r>
              <a:rPr lang="en-FI" b="1" baseline="-25000" dirty="0"/>
              <a:t>1</a:t>
            </a:r>
            <a:r>
              <a:rPr lang="en-FI" b="1" dirty="0"/>
              <a:t>V</a:t>
            </a:r>
            <a:r>
              <a:rPr lang="en-FI" b="1" baseline="-25000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7006A-F0CF-C8DB-E18B-8D618C706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FI" b="1" dirty="0"/>
              <a:t>V</a:t>
            </a:r>
            <a:r>
              <a:rPr lang="en-FI" b="1" baseline="-25000" dirty="0"/>
              <a:t>2</a:t>
            </a:r>
            <a:r>
              <a:rPr lang="en-FI" b="1" dirty="0"/>
              <a:t> = *ə &lt; *x [velar/laryngeal glide] </a:t>
            </a:r>
            <a:endParaRPr lang="en-FI" b="1" baseline="-25000" dirty="0"/>
          </a:p>
          <a:p>
            <a:pPr marL="0" indent="0">
              <a:buNone/>
            </a:pPr>
            <a:r>
              <a:rPr lang="en-GB" b="1" dirty="0"/>
              <a:t>	- e</a:t>
            </a:r>
            <a:r>
              <a:rPr lang="en-FI" b="1" dirty="0"/>
              <a:t>.g. *kaxsə ‘fir’ &gt; *kåxt &gt; *kåət </a:t>
            </a:r>
          </a:p>
          <a:p>
            <a:pPr marL="0" indent="0">
              <a:buNone/>
            </a:pPr>
            <a:r>
              <a:rPr lang="en-FI" b="1" dirty="0"/>
              <a:t>	- no need to specify vowel harmony: *̈ə̈*</a:t>
            </a:r>
          </a:p>
          <a:p>
            <a:pPr marL="0" indent="0">
              <a:buNone/>
            </a:pPr>
            <a:endParaRPr lang="en-FI" b="1" dirty="0"/>
          </a:p>
          <a:p>
            <a:r>
              <a:rPr lang="en-FI" b="1" dirty="0"/>
              <a:t>V</a:t>
            </a:r>
            <a:r>
              <a:rPr lang="en-FI" b="1" baseline="-25000" dirty="0"/>
              <a:t>2</a:t>
            </a:r>
            <a:r>
              <a:rPr lang="en-FI" b="1" dirty="0"/>
              <a:t> = *å &lt; *a [original low back vowel] </a:t>
            </a:r>
          </a:p>
          <a:p>
            <a:r>
              <a:rPr lang="en-FI" b="1" dirty="0"/>
              <a:t>V</a:t>
            </a:r>
            <a:r>
              <a:rPr lang="en-FI" b="1" baseline="-25000" dirty="0"/>
              <a:t>2</a:t>
            </a:r>
            <a:r>
              <a:rPr lang="en-FI" b="1" dirty="0"/>
              <a:t> = *a [secondary low mid vowel]? </a:t>
            </a:r>
          </a:p>
          <a:p>
            <a:endParaRPr lang="en-FI" b="1" dirty="0"/>
          </a:p>
          <a:p>
            <a:r>
              <a:rPr lang="fi-FI" b="1" dirty="0" err="1"/>
              <a:t>Other</a:t>
            </a:r>
            <a:r>
              <a:rPr lang="fi-FI" b="1" dirty="0"/>
              <a:t> </a:t>
            </a:r>
            <a:r>
              <a:rPr lang="en-FI" b="1" dirty="0"/>
              <a:t>combinations? </a:t>
            </a:r>
            <a:r>
              <a:rPr lang="en-GB" b="1" dirty="0"/>
              <a:t>C</a:t>
            </a:r>
            <a:r>
              <a:rPr lang="en-FI" b="1" dirty="0"/>
              <a:t>f. Estonian?</a:t>
            </a:r>
          </a:p>
          <a:p>
            <a:r>
              <a:rPr lang="en-FI" b="1" dirty="0"/>
              <a:t>Too strong: Pandora’s Box</a:t>
            </a:r>
          </a:p>
        </p:txBody>
      </p:sp>
    </p:spTree>
    <p:extLst>
      <p:ext uri="{BB962C8B-B14F-4D97-AF65-F5344CB8AC3E}">
        <p14:creationId xmlns:p14="http://schemas.microsoft.com/office/powerpoint/2010/main" val="920049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FEDE6-9B93-176A-03D0-74B47A8E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Cf.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B941F-0E2B-9A1B-2BC4-C5C1C95EA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peer	</a:t>
            </a:r>
            <a:r>
              <a:rPr lang="en-FI" b="1" dirty="0"/>
              <a:t>[p</a:t>
            </a:r>
            <a:r>
              <a:rPr lang="en-FI" b="1" baseline="30000" dirty="0"/>
              <a:t>h</a:t>
            </a:r>
            <a:r>
              <a:rPr lang="en-FI" b="1" dirty="0"/>
              <a:t>ɪə] : [p</a:t>
            </a:r>
            <a:r>
              <a:rPr lang="en-FI" b="1" baseline="30000" dirty="0"/>
              <a:t>h</a:t>
            </a:r>
            <a:r>
              <a:rPr lang="en-FI" b="1" dirty="0"/>
              <a:t>ɪə</a:t>
            </a:r>
            <a:r>
              <a:rPr lang="en-FI" b="1" baseline="30000" dirty="0"/>
              <a:t>r-</a:t>
            </a:r>
            <a:r>
              <a:rPr lang="en-FI" b="1" dirty="0"/>
              <a:t>] 		/piə/ - /pir/</a:t>
            </a:r>
            <a:endParaRPr lang="en-GB" b="1" dirty="0"/>
          </a:p>
          <a:p>
            <a:r>
              <a:rPr lang="fi-FI" b="1" dirty="0" err="1"/>
              <a:t>poor</a:t>
            </a:r>
            <a:r>
              <a:rPr lang="fi-FI" b="1" dirty="0"/>
              <a:t> 	</a:t>
            </a:r>
            <a:r>
              <a:rPr lang="en-FI" b="1" dirty="0"/>
              <a:t>[p</a:t>
            </a:r>
            <a:r>
              <a:rPr lang="en-FI" b="1" baseline="30000" dirty="0"/>
              <a:t>h</a:t>
            </a:r>
            <a:r>
              <a:rPr lang="en-FI" b="1" dirty="0"/>
              <a:t>ʊə] : [p</a:t>
            </a:r>
            <a:r>
              <a:rPr lang="en-FI" b="1" baseline="30000" dirty="0"/>
              <a:t>h</a:t>
            </a:r>
            <a:r>
              <a:rPr lang="en-FI" b="1" dirty="0"/>
              <a:t>ʊə</a:t>
            </a:r>
            <a:r>
              <a:rPr lang="en-FI" b="1" baseline="30000" dirty="0"/>
              <a:t>r</a:t>
            </a:r>
            <a:r>
              <a:rPr lang="en-FI" b="1" dirty="0"/>
              <a:t>-] 	/puə/ - /pur/</a:t>
            </a:r>
          </a:p>
          <a:p>
            <a:r>
              <a:rPr lang="en-GB" b="1" dirty="0"/>
              <a:t>p</a:t>
            </a:r>
            <a:r>
              <a:rPr lang="en-FI" b="1" dirty="0"/>
              <a:t>ear 	[p</a:t>
            </a:r>
            <a:r>
              <a:rPr lang="en-FI" b="1" baseline="30000" dirty="0"/>
              <a:t>h</a:t>
            </a:r>
            <a:r>
              <a:rPr lang="en-FI" b="1" dirty="0"/>
              <a:t>eə] : [p</a:t>
            </a:r>
            <a:r>
              <a:rPr lang="en-FI" b="1" baseline="30000" dirty="0"/>
              <a:t>h</a:t>
            </a:r>
            <a:r>
              <a:rPr lang="en-FI" b="1" dirty="0"/>
              <a:t>eə</a:t>
            </a:r>
            <a:r>
              <a:rPr lang="en-FI" b="1" baseline="30000" dirty="0"/>
              <a:t>r</a:t>
            </a:r>
            <a:r>
              <a:rPr lang="en-FI" b="1" dirty="0"/>
              <a:t>-]		/peə/ - /per/</a:t>
            </a:r>
          </a:p>
          <a:p>
            <a:r>
              <a:rPr lang="en-GB" b="1" dirty="0"/>
              <a:t>p</a:t>
            </a:r>
            <a:r>
              <a:rPr lang="en-FI" b="1" dirty="0"/>
              <a:t>our  	[p</a:t>
            </a:r>
            <a:r>
              <a:rPr lang="en-FI" b="1" baseline="30000" dirty="0"/>
              <a:t>h</a:t>
            </a:r>
            <a:r>
              <a:rPr lang="en-FI" b="1" dirty="0"/>
              <a:t>ɔ:] : [p</a:t>
            </a:r>
            <a:r>
              <a:rPr lang="en-FI" b="1" baseline="30000" dirty="0"/>
              <a:t>h</a:t>
            </a:r>
            <a:r>
              <a:rPr lang="en-FI" b="1" dirty="0"/>
              <a:t>ɔ:</a:t>
            </a:r>
            <a:r>
              <a:rPr lang="en-FI" b="1" baseline="30000" dirty="0"/>
              <a:t>r</a:t>
            </a:r>
            <a:r>
              <a:rPr lang="en-FI" b="1" dirty="0"/>
              <a:t>-]		/poə/ - /por/</a:t>
            </a:r>
          </a:p>
          <a:p>
            <a:r>
              <a:rPr lang="en-FI" b="1" dirty="0"/>
              <a:t>par 	[p</a:t>
            </a:r>
            <a:r>
              <a:rPr lang="en-FI" b="1" baseline="30000" dirty="0"/>
              <a:t>h</a:t>
            </a:r>
            <a:r>
              <a:rPr lang="en-FI" b="1" dirty="0"/>
              <a:t>ɑ:] : [p</a:t>
            </a:r>
            <a:r>
              <a:rPr lang="en-FI" b="1" baseline="30000" dirty="0"/>
              <a:t>h</a:t>
            </a:r>
            <a:r>
              <a:rPr lang="en-FI" b="1" dirty="0"/>
              <a:t>ɑ:</a:t>
            </a:r>
            <a:r>
              <a:rPr lang="en-FI" b="1" baseline="30000" dirty="0"/>
              <a:t>r</a:t>
            </a:r>
            <a:r>
              <a:rPr lang="en-FI" b="1" dirty="0"/>
              <a:t>-] 		/paə/ - /par/</a:t>
            </a:r>
          </a:p>
          <a:p>
            <a:r>
              <a:rPr lang="en-GB" b="1" dirty="0"/>
              <a:t>p</a:t>
            </a:r>
            <a:r>
              <a:rPr lang="en-FI" b="1" dirty="0"/>
              <a:t>urr 	[p</a:t>
            </a:r>
            <a:r>
              <a:rPr lang="en-FI" b="1" baseline="30000" dirty="0"/>
              <a:t>h</a:t>
            </a:r>
            <a:r>
              <a:rPr lang="en-FI" b="1" dirty="0"/>
              <a:t>ɜ:] : [p</a:t>
            </a:r>
            <a:r>
              <a:rPr lang="en-FI" b="1" baseline="30000" dirty="0"/>
              <a:t>h</a:t>
            </a:r>
            <a:r>
              <a:rPr lang="en-FI" b="1" dirty="0"/>
              <a:t>ɜ:</a:t>
            </a:r>
            <a:r>
              <a:rPr lang="en-FI" b="1" baseline="30000" dirty="0"/>
              <a:t>r</a:t>
            </a:r>
            <a:r>
              <a:rPr lang="en-FI" b="1" dirty="0"/>
              <a:t>] 		/pəə/ - /pər/</a:t>
            </a:r>
          </a:p>
          <a:p>
            <a:endParaRPr lang="en-FI" b="1" dirty="0"/>
          </a:p>
          <a:p>
            <a:r>
              <a:rPr lang="en-GB" b="1" dirty="0"/>
              <a:t>v</a:t>
            </a:r>
            <a:r>
              <a:rPr lang="en-FI" b="1" dirty="0"/>
              <a:t>ehicle	[vɪək</a:t>
            </a:r>
            <a:r>
              <a:rPr lang="en-FI" b="1" baseline="30000" dirty="0"/>
              <a:t>ə</a:t>
            </a:r>
            <a:r>
              <a:rPr lang="en-FI" b="1" dirty="0"/>
              <a:t>l] 			/viə.kəl/</a:t>
            </a:r>
          </a:p>
        </p:txBody>
      </p:sp>
    </p:spTree>
    <p:extLst>
      <p:ext uri="{BB962C8B-B14F-4D97-AF65-F5344CB8AC3E}">
        <p14:creationId xmlns:p14="http://schemas.microsoft.com/office/powerpoint/2010/main" val="1103223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27A54-1130-CE32-E65C-5E964C294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[a] </a:t>
            </a:r>
            <a:r>
              <a:rPr lang="fi-FI" b="1" dirty="0" err="1"/>
              <a:t>after</a:t>
            </a:r>
            <a:r>
              <a:rPr lang="fi-FI" b="1" dirty="0"/>
              <a:t> </a:t>
            </a:r>
            <a:r>
              <a:rPr lang="fi-FI" b="1" dirty="0" err="1"/>
              <a:t>vowel</a:t>
            </a:r>
            <a:r>
              <a:rPr lang="fi-FI" b="1" dirty="0"/>
              <a:t> _#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CA01E-8187-A1F9-63D9-9FDBE1098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1152000">
              <a:buNone/>
            </a:pPr>
            <a:r>
              <a:rPr lang="en-FI" b="1" dirty="0"/>
              <a:t>Ng	ET	EF	N	Sk	K	M </a:t>
            </a:r>
          </a:p>
          <a:p>
            <a:pPr marL="0" indent="0" defTabSz="1152000">
              <a:buNone/>
            </a:pPr>
            <a:endParaRPr lang="en-FI" sz="2400" b="1" dirty="0"/>
          </a:p>
          <a:p>
            <a:pPr marL="0" indent="0" defTabSz="1152000">
              <a:buNone/>
            </a:pPr>
            <a:r>
              <a:rPr lang="fi-FI" sz="2400" b="1" dirty="0" err="1">
                <a:solidFill>
                  <a:srgbClr val="FFC000"/>
                </a:solidFill>
              </a:rPr>
              <a:t>ŋua</a:t>
            </a:r>
            <a:r>
              <a:rPr lang="en-FI" sz="2400" b="1" dirty="0"/>
              <a:t>	</a:t>
            </a:r>
            <a:r>
              <a:rPr lang="fi-FI" sz="2400" b="1" dirty="0" err="1">
                <a:solidFill>
                  <a:srgbClr val="FFC000"/>
                </a:solidFill>
              </a:rPr>
              <a:t>ŋia</a:t>
            </a:r>
            <a:r>
              <a:rPr lang="fi-FI" sz="2400" b="1" dirty="0">
                <a:solidFill>
                  <a:srgbClr val="FFC000"/>
                </a:solidFill>
              </a:rPr>
              <a:t> </a:t>
            </a:r>
            <a:r>
              <a:rPr lang="en-FI" sz="2400" b="1" dirty="0"/>
              <a:t>	no	nyo	-a	ajə	ño no</a:t>
            </a:r>
          </a:p>
          <a:p>
            <a:pPr marL="0" indent="0" defTabSz="1152000">
              <a:buNone/>
            </a:pPr>
            <a:r>
              <a:rPr lang="en-GB" sz="2400" b="1" dirty="0" err="1"/>
              <a:t>taa</a:t>
            </a:r>
            <a:r>
              <a:rPr lang="en-GB" sz="2400" b="1" dirty="0"/>
              <a:t> 	</a:t>
            </a:r>
            <a:r>
              <a:rPr lang="en-GB" sz="2400" b="1" dirty="0" err="1">
                <a:solidFill>
                  <a:srgbClr val="FFC000"/>
                </a:solidFill>
              </a:rPr>
              <a:t>tia</a:t>
            </a:r>
            <a:r>
              <a:rPr lang="en-GB" sz="2400" b="1" dirty="0">
                <a:solidFill>
                  <a:srgbClr val="FFC000"/>
                </a:solidFill>
              </a:rPr>
              <a:t> </a:t>
            </a:r>
            <a:r>
              <a:rPr lang="en-GB" sz="2400" b="1" dirty="0" err="1"/>
              <a:t>tio</a:t>
            </a:r>
            <a:r>
              <a:rPr lang="en-GB" sz="2400" b="1" dirty="0"/>
              <a:t> 	</a:t>
            </a:r>
            <a:r>
              <a:rPr lang="en-GB" sz="2400" b="1" dirty="0" err="1"/>
              <a:t>te</a:t>
            </a:r>
            <a:r>
              <a:rPr lang="en-GB" sz="2400" b="1" dirty="0"/>
              <a:t>	</a:t>
            </a:r>
            <a:r>
              <a:rPr lang="en-GB" sz="2400" b="1" dirty="0" err="1"/>
              <a:t>ti</a:t>
            </a:r>
            <a:r>
              <a:rPr lang="en-GB" sz="2400" b="1" dirty="0"/>
              <a:t>		to	</a:t>
            </a:r>
            <a:r>
              <a:rPr lang="en-GB" sz="2400" b="1" dirty="0" err="1">
                <a:solidFill>
                  <a:srgbClr val="FFC000"/>
                </a:solidFill>
              </a:rPr>
              <a:t>te’ä</a:t>
            </a:r>
            <a:endParaRPr lang="en-GB" sz="2400" b="1" dirty="0">
              <a:solidFill>
                <a:srgbClr val="FFC000"/>
              </a:solidFill>
            </a:endParaRPr>
          </a:p>
          <a:p>
            <a:pPr marL="0" indent="0" defTabSz="1152000">
              <a:buNone/>
            </a:pPr>
            <a:endParaRPr lang="en-GB" sz="2400" b="1" dirty="0"/>
          </a:p>
          <a:p>
            <a:pPr marL="0" indent="0" defTabSz="1152000">
              <a:buNone/>
            </a:pPr>
            <a:r>
              <a:rPr lang="en-GB" sz="2400" b="1" dirty="0" err="1"/>
              <a:t>küe</a:t>
            </a:r>
            <a:r>
              <a:rPr lang="en-GB" sz="2400" b="1" dirty="0"/>
              <a:t>	</a:t>
            </a:r>
            <a:r>
              <a:rPr lang="en-GB" sz="2400" b="1" dirty="0" err="1">
                <a:solidFill>
                  <a:srgbClr val="FFC000"/>
                </a:solidFill>
              </a:rPr>
              <a:t>kua</a:t>
            </a:r>
            <a:r>
              <a:rPr lang="en-GB" sz="2400" b="1" dirty="0">
                <a:solidFill>
                  <a:srgbClr val="FFC000"/>
                </a:solidFill>
              </a:rPr>
              <a:t> </a:t>
            </a:r>
            <a:r>
              <a:rPr lang="en-GB" sz="2400" b="1" dirty="0" err="1"/>
              <a:t>kue</a:t>
            </a:r>
            <a:r>
              <a:rPr lang="en-GB" sz="2400" b="1" dirty="0"/>
              <a:t>	k</a:t>
            </a:r>
            <a:r>
              <a:rPr lang="en-FI" sz="2400" b="1" dirty="0"/>
              <a:t>ɔ</a:t>
            </a:r>
            <a:r>
              <a:rPr lang="en-GB" sz="2400" b="1" dirty="0"/>
              <a:t> 	</a:t>
            </a:r>
            <a:r>
              <a:rPr lang="fi-FI" sz="2400" b="1" dirty="0" err="1"/>
              <a:t>xo</a:t>
            </a:r>
            <a:r>
              <a:rPr lang="en-FI" sz="2400" b="1" dirty="0"/>
              <a:t> 	qwä	kuj-	</a:t>
            </a:r>
            <a:r>
              <a:rPr lang="en-FI" sz="2400" b="1" dirty="0">
                <a:solidFill>
                  <a:srgbClr val="FFC000"/>
                </a:solidFill>
              </a:rPr>
              <a:t>ku’a</a:t>
            </a:r>
            <a:endParaRPr lang="en-GB" sz="2400" b="1" dirty="0"/>
          </a:p>
          <a:p>
            <a:pPr marL="0" indent="0" defTabSz="1152000">
              <a:buNone/>
            </a:pPr>
            <a:r>
              <a:rPr lang="en-GB" sz="2400" b="1" dirty="0" err="1"/>
              <a:t>xüe</a:t>
            </a:r>
            <a:r>
              <a:rPr lang="en-GB" sz="2400" b="1" dirty="0"/>
              <a:t>	</a:t>
            </a:r>
            <a:r>
              <a:rPr lang="en-GB" sz="2400" b="1" dirty="0" err="1">
                <a:solidFill>
                  <a:srgbClr val="FFC000"/>
                </a:solidFill>
              </a:rPr>
              <a:t>pua</a:t>
            </a:r>
            <a:r>
              <a:rPr lang="en-GB" sz="2400" b="1" dirty="0">
                <a:solidFill>
                  <a:srgbClr val="FFC000"/>
                </a:solidFill>
              </a:rPr>
              <a:t> 	</a:t>
            </a:r>
            <a:r>
              <a:rPr lang="en-GB" sz="2400" b="1" dirty="0"/>
              <a:t>p</a:t>
            </a:r>
            <a:r>
              <a:rPr lang="en-FI" sz="2400" b="1" dirty="0"/>
              <a:t>ɔ </a:t>
            </a:r>
            <a:r>
              <a:rPr lang="en-GB" sz="2400" b="1" dirty="0">
                <a:solidFill>
                  <a:srgbClr val="FFC000"/>
                </a:solidFill>
              </a:rPr>
              <a:t>	</a:t>
            </a:r>
            <a:r>
              <a:rPr lang="en-GB" sz="2400" b="1" dirty="0"/>
              <a:t>po</a:t>
            </a:r>
            <a:r>
              <a:rPr lang="en-FI" sz="2400" b="1" dirty="0"/>
              <a:t> 	po	pe	</a:t>
            </a:r>
            <a:r>
              <a:rPr lang="en-FI" sz="2400" b="1" dirty="0">
                <a:solidFill>
                  <a:srgbClr val="FFC000"/>
                </a:solidFill>
              </a:rPr>
              <a:t>xaa</a:t>
            </a:r>
            <a:endParaRPr lang="en-GB" sz="2400" b="1" dirty="0">
              <a:solidFill>
                <a:srgbClr val="FFC000"/>
              </a:solidFill>
            </a:endParaRPr>
          </a:p>
          <a:p>
            <a:pPr marL="0" indent="0" defTabSz="1152000">
              <a:buNone/>
            </a:pPr>
            <a:r>
              <a:rPr lang="en-GB" sz="2400" b="1" dirty="0"/>
              <a:t>c</a:t>
            </a:r>
            <a:r>
              <a:rPr lang="en-FI" sz="2400" b="1" dirty="0"/>
              <a:t>üe	</a:t>
            </a:r>
            <a:r>
              <a:rPr lang="en-FI" sz="2400" b="1" dirty="0">
                <a:solidFill>
                  <a:srgbClr val="FFC000"/>
                </a:solidFill>
              </a:rPr>
              <a:t>tua 	</a:t>
            </a:r>
            <a:r>
              <a:rPr lang="en-FI" sz="2400" b="1" dirty="0"/>
              <a:t>tɔ 	to 	tu		</a:t>
            </a:r>
            <a:r>
              <a:rPr lang="en-FI" sz="2400" b="1" dirty="0">
                <a:solidFill>
                  <a:srgbClr val="FFC000"/>
                </a:solidFill>
              </a:rPr>
              <a:t>tu’a </a:t>
            </a:r>
          </a:p>
          <a:p>
            <a:pPr marL="0" indent="0" defTabSz="1152000">
              <a:buNone/>
            </a:pPr>
            <a:endParaRPr lang="en-FI" sz="2400" b="1" dirty="0">
              <a:solidFill>
                <a:srgbClr val="FFC000"/>
              </a:solidFill>
            </a:endParaRPr>
          </a:p>
          <a:p>
            <a:pPr marL="0" indent="0" algn="r" defTabSz="1152000">
              <a:buNone/>
            </a:pPr>
            <a:r>
              <a:rPr lang="en-FI" sz="1800" b="1" dirty="0"/>
              <a:t>Kaisla Kaheinen 2023: 68–73, 164–175</a:t>
            </a:r>
          </a:p>
        </p:txBody>
      </p:sp>
    </p:spTree>
    <p:extLst>
      <p:ext uri="{BB962C8B-B14F-4D97-AF65-F5344CB8AC3E}">
        <p14:creationId xmlns:p14="http://schemas.microsoft.com/office/powerpoint/2010/main" val="21748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27A54-1130-CE32-E65C-5E964C294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[a] </a:t>
            </a:r>
            <a:r>
              <a:rPr lang="fi-FI" b="1" dirty="0" err="1"/>
              <a:t>after</a:t>
            </a:r>
            <a:r>
              <a:rPr lang="fi-FI" b="1" dirty="0"/>
              <a:t> </a:t>
            </a:r>
            <a:r>
              <a:rPr lang="fi-FI" b="1" dirty="0" err="1"/>
              <a:t>vowel</a:t>
            </a:r>
            <a:r>
              <a:rPr lang="fi-FI" b="1" dirty="0"/>
              <a:t> _*y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CA01E-8187-A1F9-63D9-9FDBE1098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1152000">
              <a:buNone/>
            </a:pPr>
            <a:r>
              <a:rPr lang="en-FI" b="1" dirty="0"/>
              <a:t>Ng	ET	EF	N	Sk	K	M </a:t>
            </a:r>
          </a:p>
          <a:p>
            <a:pPr marL="0" indent="0" defTabSz="1152000">
              <a:buNone/>
            </a:pPr>
            <a:endParaRPr lang="en-FI" sz="2400" b="1" dirty="0"/>
          </a:p>
          <a:p>
            <a:pPr marL="0" indent="0" defTabSz="1152000">
              <a:buNone/>
            </a:pPr>
            <a:r>
              <a:rPr lang="fi-FI" sz="2400" b="1" dirty="0" err="1">
                <a:solidFill>
                  <a:srgbClr val="FFC000"/>
                </a:solidFill>
              </a:rPr>
              <a:t>ŋüaj</a:t>
            </a:r>
            <a:r>
              <a:rPr lang="en-FI" sz="2400" b="1" dirty="0"/>
              <a:t>	</a:t>
            </a:r>
            <a:r>
              <a:rPr lang="fi-FI" sz="2400" b="1" dirty="0" err="1"/>
              <a:t>nue</a:t>
            </a:r>
            <a:r>
              <a:rPr lang="fi-FI" sz="2400" b="1" dirty="0">
                <a:solidFill>
                  <a:srgbClr val="FFC000"/>
                </a:solidFill>
              </a:rPr>
              <a:t> </a:t>
            </a:r>
            <a:r>
              <a:rPr lang="en-FI" sz="2400" b="1" dirty="0"/>
              <a:t>	nuuj	ŋo 	ko		o</a:t>
            </a:r>
          </a:p>
          <a:p>
            <a:pPr marL="0" indent="0" defTabSz="1152000">
              <a:buNone/>
            </a:pPr>
            <a:endParaRPr lang="en-GB" sz="2400" b="1" dirty="0">
              <a:solidFill>
                <a:srgbClr val="FFC000"/>
              </a:solidFill>
            </a:endParaRPr>
          </a:p>
          <a:p>
            <a:pPr marL="0" indent="0" defTabSz="1152000">
              <a:buNone/>
            </a:pPr>
            <a:r>
              <a:rPr lang="en-GB" sz="2400" b="1" dirty="0" err="1"/>
              <a:t>jüej</a:t>
            </a:r>
            <a:r>
              <a:rPr lang="en-GB" sz="2400" b="1" dirty="0"/>
              <a:t> 	</a:t>
            </a:r>
            <a:r>
              <a:rPr lang="en-GB" sz="2400" b="1" dirty="0" err="1"/>
              <a:t>juu</a:t>
            </a:r>
            <a:r>
              <a:rPr lang="en-GB" sz="2400" b="1" dirty="0"/>
              <a:t> 	</a:t>
            </a:r>
            <a:r>
              <a:rPr lang="en-GB" sz="2400" b="1" dirty="0" err="1"/>
              <a:t>juu</a:t>
            </a:r>
            <a:r>
              <a:rPr lang="en-GB" sz="2400" b="1" dirty="0"/>
              <a:t> 	</a:t>
            </a:r>
            <a:r>
              <a:rPr lang="en-GB" sz="2400" b="1" dirty="0" err="1"/>
              <a:t>yú</a:t>
            </a:r>
            <a:r>
              <a:rPr lang="en-GB" sz="2400" b="1" dirty="0"/>
              <a:t>			</a:t>
            </a:r>
            <a:r>
              <a:rPr lang="en-GB" sz="2400" b="1" dirty="0" err="1"/>
              <a:t>cuj</a:t>
            </a:r>
            <a:endParaRPr lang="en-GB" sz="2400" b="1" dirty="0"/>
          </a:p>
          <a:p>
            <a:pPr marL="0" indent="0" defTabSz="1152000">
              <a:buNone/>
            </a:pPr>
            <a:endParaRPr lang="en-GB" sz="2400" b="1" dirty="0"/>
          </a:p>
          <a:p>
            <a:pPr marL="0" indent="0" defTabSz="1152000">
              <a:buNone/>
            </a:pPr>
            <a:r>
              <a:rPr lang="en-GB" sz="2400" b="1" dirty="0" err="1"/>
              <a:t>mue</a:t>
            </a:r>
            <a:r>
              <a:rPr lang="en-GB" sz="2400" b="1" dirty="0"/>
              <a:t>-je	</a:t>
            </a:r>
            <a:r>
              <a:rPr lang="en-GB" sz="2400" b="1" dirty="0" err="1"/>
              <a:t>mo</a:t>
            </a:r>
            <a:r>
              <a:rPr lang="en-GB" sz="2400" b="1" dirty="0"/>
              <a:t>-e	</a:t>
            </a:r>
            <a:r>
              <a:rPr lang="en-GB" sz="2400" b="1" dirty="0" err="1"/>
              <a:t>mo</a:t>
            </a:r>
            <a:r>
              <a:rPr lang="en-GB" sz="2400" b="1" dirty="0"/>
              <a:t>-j	</a:t>
            </a:r>
            <a:r>
              <a:rPr lang="en-GB" sz="2400" b="1" dirty="0" err="1"/>
              <a:t>mo</a:t>
            </a:r>
            <a:r>
              <a:rPr lang="en-GB" sz="2400" b="1" dirty="0"/>
              <a:t>	</a:t>
            </a:r>
            <a:r>
              <a:rPr lang="en-GB" sz="2400" b="1" dirty="0" err="1"/>
              <a:t>mō</a:t>
            </a:r>
            <a:r>
              <a:rPr lang="en-GB" sz="2400" b="1" dirty="0"/>
              <a:t>	</a:t>
            </a:r>
            <a:r>
              <a:rPr lang="en-GB" sz="2400" b="1" dirty="0" err="1"/>
              <a:t>mo</a:t>
            </a:r>
            <a:r>
              <a:rPr lang="en-GB" sz="2400" b="1" dirty="0"/>
              <a:t>	</a:t>
            </a:r>
            <a:r>
              <a:rPr lang="en-GB" sz="2400" b="1" dirty="0" err="1"/>
              <a:t>mo</a:t>
            </a:r>
            <a:endParaRPr lang="en-GB" sz="2400" b="1" dirty="0"/>
          </a:p>
          <a:p>
            <a:pPr marL="0" indent="0" defTabSz="1152000">
              <a:buNone/>
            </a:pPr>
            <a:r>
              <a:rPr lang="fi-FI" sz="2400" b="1" dirty="0"/>
              <a:t> </a:t>
            </a:r>
            <a:endParaRPr lang="en-FI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59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27A54-1130-CE32-E65C-5E964C294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/>
              <a:t>Other</a:t>
            </a:r>
            <a:r>
              <a:rPr lang="fi-FI" b="1" dirty="0"/>
              <a:t> </a:t>
            </a:r>
            <a:r>
              <a:rPr lang="fi-FI" b="1" dirty="0" err="1"/>
              <a:t>cases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CA01E-8187-A1F9-63D9-9FDBE1098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1152000">
              <a:buNone/>
            </a:pPr>
            <a:r>
              <a:rPr lang="en-FI" b="1" dirty="0"/>
              <a:t>Ng	ET	EF	N	Sk	K	M </a:t>
            </a:r>
          </a:p>
          <a:p>
            <a:pPr marL="0" indent="0" defTabSz="1152000">
              <a:buNone/>
            </a:pPr>
            <a:endParaRPr lang="en-FI" sz="2400" b="1" dirty="0"/>
          </a:p>
          <a:p>
            <a:pPr marL="0" indent="0" defTabSz="1152000">
              <a:buNone/>
            </a:pPr>
            <a:r>
              <a:rPr lang="fi-FI" sz="2400" b="1" dirty="0" err="1"/>
              <a:t>sieje</a:t>
            </a:r>
            <a:r>
              <a:rPr lang="en-FI" sz="2400" b="1" dirty="0"/>
              <a:t>	</a:t>
            </a:r>
            <a:r>
              <a:rPr lang="fi-FI" sz="2400" b="1" dirty="0" err="1"/>
              <a:t>sio</a:t>
            </a:r>
            <a:r>
              <a:rPr lang="fi-FI" sz="2400" b="1" dirty="0"/>
              <a:t>-</a:t>
            </a:r>
            <a:r>
              <a:rPr lang="fi-FI" sz="2400" b="1" dirty="0">
                <a:solidFill>
                  <a:srgbClr val="FFC000"/>
                </a:solidFill>
              </a:rPr>
              <a:t> </a:t>
            </a:r>
            <a:r>
              <a:rPr lang="en-FI" sz="2400" b="1" dirty="0"/>
              <a:t>		syĕ 	çē	çe-	käj</a:t>
            </a:r>
          </a:p>
          <a:p>
            <a:pPr marL="0" indent="0" defTabSz="1152000">
              <a:buNone/>
            </a:pPr>
            <a:endParaRPr lang="en-GB" sz="2400" b="1" dirty="0">
              <a:solidFill>
                <a:srgbClr val="FFC000"/>
              </a:solidFill>
            </a:endParaRPr>
          </a:p>
          <a:p>
            <a:pPr marL="0" indent="0" defTabSz="1152000">
              <a:buNone/>
            </a:pPr>
            <a:r>
              <a:rPr lang="en-GB" sz="2400" b="1" dirty="0" err="1"/>
              <a:t>xäi</a:t>
            </a:r>
            <a:r>
              <a:rPr lang="en-GB" sz="2400" b="1" dirty="0"/>
              <a:t>	</a:t>
            </a:r>
            <a:r>
              <a:rPr lang="en-GB" sz="2400" b="1" dirty="0" err="1"/>
              <a:t>pio</a:t>
            </a:r>
            <a:r>
              <a:rPr lang="en-GB" sz="2400" b="1" dirty="0"/>
              <a:t>	pe	</a:t>
            </a:r>
            <a:r>
              <a:rPr lang="en-GB" sz="2400" b="1" dirty="0" err="1"/>
              <a:t>pyí</a:t>
            </a:r>
            <a:r>
              <a:rPr lang="en-GB" sz="2400" b="1" dirty="0"/>
              <a:t>	</a:t>
            </a:r>
            <a:r>
              <a:rPr lang="en-GB" sz="2400" b="1" dirty="0" err="1"/>
              <a:t>pō</a:t>
            </a:r>
            <a:r>
              <a:rPr lang="en-GB" sz="2400" b="1" dirty="0"/>
              <a:t>-		</a:t>
            </a:r>
            <a:r>
              <a:rPr lang="en-GB" sz="2400" b="1" dirty="0" err="1"/>
              <a:t>xe-i</a:t>
            </a:r>
            <a:r>
              <a:rPr lang="en-GB" sz="2400" b="1" dirty="0"/>
              <a:t>-</a:t>
            </a:r>
          </a:p>
          <a:p>
            <a:pPr marL="0" indent="0" defTabSz="1152000">
              <a:buNone/>
            </a:pPr>
            <a:r>
              <a:rPr lang="fi-FI" sz="2400" b="1"/>
              <a:t>xïeje</a:t>
            </a:r>
            <a:r>
              <a:rPr lang="fi-FI" sz="2400" b="1" dirty="0"/>
              <a:t> 	</a:t>
            </a:r>
            <a:r>
              <a:rPr lang="fi-FI" sz="2400" b="1" dirty="0" err="1"/>
              <a:t>piiju</a:t>
            </a:r>
            <a:r>
              <a:rPr lang="fi-FI" sz="2400" b="1" dirty="0"/>
              <a:t> 		</a:t>
            </a:r>
            <a:r>
              <a:rPr lang="fi-FI" sz="2400" b="1" dirty="0" err="1"/>
              <a:t>pyí</a:t>
            </a:r>
            <a:r>
              <a:rPr lang="fi-FI" sz="2400" b="1" dirty="0"/>
              <a:t>- 		</a:t>
            </a:r>
            <a:r>
              <a:rPr lang="fi-FI" sz="2400" b="1" dirty="0" err="1"/>
              <a:t>pī</a:t>
            </a:r>
            <a:r>
              <a:rPr lang="fi-FI" sz="2400" b="1" dirty="0"/>
              <a:t>-	</a:t>
            </a:r>
          </a:p>
          <a:p>
            <a:pPr marL="0" indent="0" defTabSz="1152000">
              <a:buNone/>
            </a:pPr>
            <a:endParaRPr lang="fi-FI" sz="2400" b="1" dirty="0"/>
          </a:p>
          <a:p>
            <a:pPr marL="0" indent="0" defTabSz="1152000">
              <a:buNone/>
            </a:pPr>
            <a:r>
              <a:rPr lang="fi-FI" sz="2400" b="1" dirty="0"/>
              <a:t>	</a:t>
            </a:r>
          </a:p>
          <a:p>
            <a:pPr marL="0" indent="0" defTabSz="1152000">
              <a:buNone/>
            </a:pPr>
            <a:r>
              <a:rPr lang="fi-FI" sz="2400" b="1" dirty="0" err="1"/>
              <a:t>biiq</a:t>
            </a:r>
            <a:r>
              <a:rPr lang="fi-FI" sz="2400" b="1" dirty="0"/>
              <a:t>	</a:t>
            </a:r>
            <a:r>
              <a:rPr lang="fi-FI" sz="2400" b="1" dirty="0" err="1"/>
              <a:t>biuq</a:t>
            </a:r>
            <a:r>
              <a:rPr lang="fi-FI" sz="2400" b="1" dirty="0"/>
              <a:t>	</a:t>
            </a:r>
            <a:r>
              <a:rPr lang="fi-FI" sz="2400" b="1" dirty="0" err="1"/>
              <a:t>biuq</a:t>
            </a:r>
            <a:r>
              <a:rPr lang="fi-FI" sz="2400" b="1" dirty="0"/>
              <a:t>	</a:t>
            </a:r>
            <a:r>
              <a:rPr lang="fi-FI" sz="2400" b="1" dirty="0" err="1"/>
              <a:t>yúq</a:t>
            </a:r>
            <a:r>
              <a:rPr lang="fi-FI" sz="2400" b="1" dirty="0"/>
              <a:t>	</a:t>
            </a:r>
            <a:r>
              <a:rPr lang="fi-FI" sz="2400" b="1" dirty="0" err="1"/>
              <a:t>kȫt</a:t>
            </a:r>
            <a:r>
              <a:rPr lang="fi-FI" sz="2400" b="1" dirty="0"/>
              <a:t>	</a:t>
            </a:r>
            <a:r>
              <a:rPr lang="fi-FI" sz="2400" b="1" dirty="0" err="1"/>
              <a:t>be’t</a:t>
            </a:r>
            <a:r>
              <a:rPr lang="fi-FI" sz="2400" b="1" dirty="0"/>
              <a:t>	</a:t>
            </a:r>
            <a:r>
              <a:rPr lang="fi-FI" sz="2400" b="1" dirty="0" err="1"/>
              <a:t>cū’t</a:t>
            </a:r>
            <a:endParaRPr lang="fi-FI" sz="2400" b="1" dirty="0"/>
          </a:p>
        </p:txBody>
      </p:sp>
    </p:spTree>
    <p:extLst>
      <p:ext uri="{BB962C8B-B14F-4D97-AF65-F5344CB8AC3E}">
        <p14:creationId xmlns:p14="http://schemas.microsoft.com/office/powerpoint/2010/main" val="3175847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918A9-5B8C-750F-BE8B-2FC2CAD1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Unexplained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90745-297E-065C-BA3E-B17DE7B85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FI" b="1" dirty="0"/>
              <a:t>Ng ŋua, ŋüaj  </a:t>
            </a:r>
          </a:p>
          <a:p>
            <a:pPr lvl="1"/>
            <a:r>
              <a:rPr lang="en-FI" sz="2400" b="1" dirty="0"/>
              <a:t>/a/ is not a regular reflex of *å (normally &gt; u)</a:t>
            </a:r>
          </a:p>
          <a:p>
            <a:pPr lvl="1"/>
            <a:endParaRPr lang="en-FI" sz="1100" b="1" dirty="0"/>
          </a:p>
          <a:p>
            <a:r>
              <a:rPr lang="en-FI" b="1" dirty="0"/>
              <a:t>Ng küe, cüe, xüe : GEN PL xüaq </a:t>
            </a:r>
          </a:p>
          <a:p>
            <a:pPr lvl="1"/>
            <a:r>
              <a:rPr lang="en-GB" sz="2400" b="1" dirty="0"/>
              <a:t>/</a:t>
            </a:r>
            <a:r>
              <a:rPr lang="en-GB" sz="2400" b="1" dirty="0" err="1"/>
              <a:t>üe</a:t>
            </a:r>
            <a:r>
              <a:rPr lang="en-GB" sz="2400" b="1" dirty="0"/>
              <a:t>/ w</a:t>
            </a:r>
            <a:r>
              <a:rPr lang="en-FI" sz="2400" b="1" dirty="0"/>
              <a:t>ould rather suggest *uə (or *uəy)</a:t>
            </a:r>
            <a:endParaRPr lang="ru-RU" sz="2400" b="1" dirty="0"/>
          </a:p>
          <a:p>
            <a:pPr lvl="1"/>
            <a:r>
              <a:rPr lang="fi-FI" sz="2400" b="1" i="1" dirty="0"/>
              <a:t>c</a:t>
            </a:r>
            <a:r>
              <a:rPr lang="ru-RU" sz="2400" b="1" i="1" dirty="0" err="1"/>
              <a:t>ü</a:t>
            </a:r>
            <a:r>
              <a:rPr lang="fi-FI" sz="2400" b="1" i="1" dirty="0"/>
              <a:t>e </a:t>
            </a:r>
            <a:r>
              <a:rPr lang="fi-FI" sz="2400" b="1" dirty="0" err="1"/>
              <a:t>with</a:t>
            </a:r>
            <a:r>
              <a:rPr lang="fi-FI" sz="2400" b="1" dirty="0"/>
              <a:t> </a:t>
            </a:r>
            <a:r>
              <a:rPr lang="fi-FI" sz="2400" b="1" dirty="0" err="1"/>
              <a:t>unexplained</a:t>
            </a:r>
            <a:r>
              <a:rPr lang="fi-FI" sz="2400" b="1" dirty="0"/>
              <a:t> </a:t>
            </a:r>
            <a:r>
              <a:rPr lang="fi-FI" sz="2400" b="1" dirty="0" err="1"/>
              <a:t>patatalization</a:t>
            </a:r>
            <a:r>
              <a:rPr lang="fi-FI" sz="2400" b="1" dirty="0"/>
              <a:t> </a:t>
            </a:r>
          </a:p>
          <a:p>
            <a:pPr lvl="1"/>
            <a:endParaRPr lang="en-FI" sz="1100" b="1" i="1" dirty="0"/>
          </a:p>
          <a:p>
            <a:r>
              <a:rPr lang="en-FI" b="1" dirty="0"/>
              <a:t>TE ŋua, tia, kua, pua, tua</a:t>
            </a:r>
          </a:p>
          <a:p>
            <a:pPr lvl="1"/>
            <a:r>
              <a:rPr lang="fi-FI" sz="2400" b="1" dirty="0"/>
              <a:t>/a/ is </a:t>
            </a:r>
            <a:r>
              <a:rPr lang="fi-FI" sz="2400" b="1" dirty="0" err="1"/>
              <a:t>always</a:t>
            </a:r>
            <a:r>
              <a:rPr lang="fi-FI" sz="2400" b="1" dirty="0"/>
              <a:t> </a:t>
            </a:r>
            <a:r>
              <a:rPr lang="fi-FI" sz="2400" b="1" dirty="0" err="1"/>
              <a:t>following</a:t>
            </a:r>
            <a:r>
              <a:rPr lang="fi-FI" sz="2400" b="1" dirty="0"/>
              <a:t> a </a:t>
            </a:r>
            <a:r>
              <a:rPr lang="fi-FI" sz="2400" b="1" dirty="0" err="1"/>
              <a:t>high</a:t>
            </a:r>
            <a:r>
              <a:rPr lang="fi-FI" sz="2400" b="1" dirty="0"/>
              <a:t> </a:t>
            </a:r>
            <a:r>
              <a:rPr lang="fi-FI" sz="2400" b="1" dirty="0" err="1"/>
              <a:t>vowel</a:t>
            </a:r>
            <a:endParaRPr lang="fi-FI" sz="2400" b="1" dirty="0"/>
          </a:p>
          <a:p>
            <a:pPr lvl="1"/>
            <a:endParaRPr lang="en-FI" sz="1100" b="1" dirty="0"/>
          </a:p>
          <a:p>
            <a:r>
              <a:rPr lang="en-FI" b="1" dirty="0"/>
              <a:t>TE kua, tia = kue, tio</a:t>
            </a:r>
          </a:p>
          <a:p>
            <a:pPr lvl="1"/>
            <a:r>
              <a:rPr lang="fi-FI" sz="2400" b="1" dirty="0" err="1"/>
              <a:t>the</a:t>
            </a:r>
            <a:r>
              <a:rPr lang="fi-FI" sz="2400" b="1" dirty="0"/>
              <a:t> </a:t>
            </a:r>
            <a:r>
              <a:rPr lang="fi-FI" sz="2400" b="1" dirty="0" err="1"/>
              <a:t>parallel</a:t>
            </a:r>
            <a:r>
              <a:rPr lang="fi-FI" sz="2400" b="1" dirty="0"/>
              <a:t> </a:t>
            </a:r>
            <a:r>
              <a:rPr lang="fi-FI" sz="2400" b="1" dirty="0" err="1"/>
              <a:t>forms</a:t>
            </a:r>
            <a:r>
              <a:rPr lang="fi-FI" sz="2400" b="1" dirty="0"/>
              <a:t> </a:t>
            </a:r>
            <a:r>
              <a:rPr lang="fi-FI" sz="2400" b="1" dirty="0" err="1"/>
              <a:t>may</a:t>
            </a:r>
            <a:r>
              <a:rPr lang="fi-FI" sz="2400" b="1" dirty="0"/>
              <a:t> </a:t>
            </a:r>
            <a:r>
              <a:rPr lang="fi-FI" sz="2400" b="1" dirty="0" err="1"/>
              <a:t>be</a:t>
            </a:r>
            <a:r>
              <a:rPr lang="fi-FI" sz="2400" b="1" dirty="0"/>
              <a:t> </a:t>
            </a:r>
            <a:r>
              <a:rPr lang="fi-FI" sz="2400" b="1" dirty="0" err="1"/>
              <a:t>more</a:t>
            </a:r>
            <a:r>
              <a:rPr lang="fi-FI" sz="2400" b="1" dirty="0"/>
              <a:t> </a:t>
            </a:r>
            <a:r>
              <a:rPr lang="fi-FI" sz="2400" b="1" dirty="0" err="1"/>
              <a:t>original</a:t>
            </a:r>
            <a:r>
              <a:rPr lang="fi-FI" sz="2400" b="1" dirty="0"/>
              <a:t> </a:t>
            </a:r>
            <a:endParaRPr lang="en-FI" sz="2400" b="1" dirty="0"/>
          </a:p>
          <a:p>
            <a:endParaRPr lang="en-FI" b="1" dirty="0"/>
          </a:p>
        </p:txBody>
      </p:sp>
    </p:spTree>
    <p:extLst>
      <p:ext uri="{BB962C8B-B14F-4D97-AF65-F5344CB8AC3E}">
        <p14:creationId xmlns:p14="http://schemas.microsoft.com/office/powerpoint/2010/main" val="1703700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6AD0F-F1F9-BA6F-8DF8-9BE934418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Another possibility?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C96C6-6BE0-7DC4-8CF6-515E010CA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FI" b="1" dirty="0"/>
              <a:t>Metathesis in Nganasan and Tundra Enets: </a:t>
            </a:r>
          </a:p>
          <a:p>
            <a:pPr marL="0" indent="0">
              <a:buNone/>
            </a:pPr>
            <a:endParaRPr lang="en-FI" b="1" dirty="0"/>
          </a:p>
          <a:p>
            <a:pPr marL="0" indent="0">
              <a:buNone/>
            </a:pPr>
            <a:r>
              <a:rPr lang="en-FI" b="1" dirty="0"/>
              <a:t>*kuəy &gt; *kuyə = *kujə &gt;&gt; küë = küe 	‘birch</a:t>
            </a:r>
          </a:p>
          <a:p>
            <a:pPr marL="0" indent="0">
              <a:buNone/>
            </a:pPr>
            <a:r>
              <a:rPr lang="en-FI" b="1" dirty="0"/>
              <a:t>*puəy &gt; *puyə = *pujə &gt;&gt; xüë = xüe 	‘year’</a:t>
            </a:r>
          </a:p>
          <a:p>
            <a:pPr marL="0" indent="0">
              <a:buNone/>
            </a:pPr>
            <a:r>
              <a:rPr lang="en-FI" b="1" dirty="0"/>
              <a:t>*tuəy &gt; *tuyə = *tujə &gt;&gt; cüë = cüe 		‘feather’</a:t>
            </a:r>
          </a:p>
          <a:p>
            <a:pPr marL="0" indent="0">
              <a:buNone/>
            </a:pPr>
            <a:endParaRPr lang="en-FI" b="1" dirty="0"/>
          </a:p>
          <a:p>
            <a:pPr marL="0" indent="0">
              <a:buNone/>
            </a:pPr>
            <a:r>
              <a:rPr lang="en-GB" sz="2600" b="1" dirty="0"/>
              <a:t>—</a:t>
            </a:r>
            <a:r>
              <a:rPr lang="en-GB" b="1" dirty="0"/>
              <a:t> </a:t>
            </a:r>
            <a:r>
              <a:rPr lang="en-GB" sz="2600" b="1" dirty="0"/>
              <a:t>f</a:t>
            </a:r>
            <a:r>
              <a:rPr lang="en-FI" sz="2600" b="1" dirty="0"/>
              <a:t>ollowed by vowel polarization in Tundra Enets</a:t>
            </a:r>
          </a:p>
          <a:p>
            <a:pPr marL="0" indent="0">
              <a:buNone/>
            </a:pPr>
            <a:r>
              <a:rPr lang="en-GB" sz="2600" b="1" dirty="0"/>
              <a:t>—</a:t>
            </a:r>
            <a:r>
              <a:rPr lang="en-GB" sz="2800" b="1" dirty="0"/>
              <a:t> </a:t>
            </a:r>
            <a:r>
              <a:rPr lang="en-GB" sz="2600" b="1" dirty="0"/>
              <a:t>a</a:t>
            </a:r>
            <a:r>
              <a:rPr lang="en-FI" sz="2600" b="1" dirty="0"/>
              <a:t>nd possibly causing the palatalization in Nganasan </a:t>
            </a:r>
            <a:r>
              <a:rPr lang="en-FI" sz="2600" b="1" i="1" dirty="0"/>
              <a:t>cüe</a:t>
            </a:r>
          </a:p>
        </p:txBody>
      </p:sp>
    </p:spTree>
    <p:extLst>
      <p:ext uri="{BB962C8B-B14F-4D97-AF65-F5344CB8AC3E}">
        <p14:creationId xmlns:p14="http://schemas.microsoft.com/office/powerpoint/2010/main" val="400560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A4C4-36A8-0E2C-B581-C1EF0DC77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Some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65270-83A0-672F-998C-1A5D03198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FI" b="1" dirty="0"/>
              <a:t>Mator data are inconclusive</a:t>
            </a:r>
          </a:p>
          <a:p>
            <a:pPr lvl="1"/>
            <a:r>
              <a:rPr lang="en-FI" b="1" dirty="0"/>
              <a:t>*ə &gt; normally &lt;a&gt;, &lt;g&gt; secondary hiatus filler</a:t>
            </a:r>
          </a:p>
          <a:p>
            <a:pPr lvl="1"/>
            <a:endParaRPr lang="en-FI" sz="1200" b="1" dirty="0"/>
          </a:p>
          <a:p>
            <a:r>
              <a:rPr lang="en-FI" b="1" dirty="0"/>
              <a:t>Ng ŋüaj &lt; *ŋüəj &lt; *ŋuəj &lt; *(w)uəy  </a:t>
            </a:r>
          </a:p>
          <a:p>
            <a:pPr lvl="1"/>
            <a:r>
              <a:rPr lang="en-FI" b="1" dirty="0"/>
              <a:t>? </a:t>
            </a:r>
            <a:r>
              <a:rPr lang="fi-FI" b="1" dirty="0" err="1"/>
              <a:t>secondary</a:t>
            </a:r>
            <a:r>
              <a:rPr lang="en-FI" b="1" dirty="0"/>
              <a:t> polarization of the vowels </a:t>
            </a:r>
          </a:p>
          <a:p>
            <a:pPr lvl="1"/>
            <a:endParaRPr lang="en-FI" sz="1100" b="1" dirty="0"/>
          </a:p>
          <a:p>
            <a:r>
              <a:rPr lang="en-FI" b="1" dirty="0"/>
              <a:t>ET ŋua, tia, kua, pua, tua </a:t>
            </a:r>
          </a:p>
          <a:p>
            <a:pPr lvl="1"/>
            <a:r>
              <a:rPr lang="en-GB" b="1" dirty="0"/>
              <a:t>no correspondence with Forest </a:t>
            </a:r>
            <a:r>
              <a:rPr lang="en-GB" b="1" dirty="0" err="1"/>
              <a:t>Enets</a:t>
            </a:r>
            <a:endParaRPr lang="en-GB" b="1" dirty="0"/>
          </a:p>
          <a:p>
            <a:pPr lvl="1"/>
            <a:r>
              <a:rPr lang="en-GB" b="1" dirty="0"/>
              <a:t>n</a:t>
            </a:r>
            <a:r>
              <a:rPr lang="en-FI" b="1" dirty="0"/>
              <a:t>o systematic correspondence with Nganasan</a:t>
            </a:r>
          </a:p>
          <a:p>
            <a:pPr lvl="1"/>
            <a:endParaRPr lang="en-FI" sz="1100" b="1" dirty="0"/>
          </a:p>
          <a:p>
            <a:r>
              <a:rPr lang="en-GB" b="1" dirty="0">
                <a:solidFill>
                  <a:srgbClr val="FFC000"/>
                </a:solidFill>
              </a:rPr>
              <a:t>T</a:t>
            </a:r>
            <a:r>
              <a:rPr lang="en-FI" b="1" dirty="0">
                <a:solidFill>
                  <a:srgbClr val="FFC000"/>
                </a:solidFill>
              </a:rPr>
              <a:t>he total evidence for *Va / *Vå is weak </a:t>
            </a:r>
          </a:p>
          <a:p>
            <a:endParaRPr lang="en-FI" b="1" dirty="0"/>
          </a:p>
          <a:p>
            <a:pPr lvl="1"/>
            <a:endParaRPr lang="en-FI" b="1" dirty="0"/>
          </a:p>
          <a:p>
            <a:pPr marL="457200" lvl="1" indent="0">
              <a:buNone/>
            </a:pPr>
            <a:endParaRPr lang="en-FI" b="1" dirty="0"/>
          </a:p>
          <a:p>
            <a:endParaRPr lang="en-FI" b="1" dirty="0"/>
          </a:p>
          <a:p>
            <a:endParaRPr lang="en-FI" b="1" dirty="0"/>
          </a:p>
          <a:p>
            <a:endParaRPr lang="en-FI" b="1" dirty="0"/>
          </a:p>
        </p:txBody>
      </p:sp>
    </p:spTree>
    <p:extLst>
      <p:ext uri="{BB962C8B-B14F-4D97-AF65-F5344CB8AC3E}">
        <p14:creationId xmlns:p14="http://schemas.microsoft.com/office/powerpoint/2010/main" val="25134783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0D810-891D-FAFF-BC66-AF04ADF11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*</a:t>
            </a:r>
            <a:r>
              <a:rPr lang="en-FI" b="1" dirty="0"/>
              <a:t>lkə &gt; *y </a:t>
            </a:r>
            <a:r>
              <a:rPr lang="en-FI" dirty="0"/>
              <a:t>[</a:t>
            </a:r>
            <a:r>
              <a:rPr lang="en-FI" b="1" dirty="0"/>
              <a:t>j</a:t>
            </a:r>
            <a:r>
              <a:rPr lang="en-FI" dirty="0"/>
              <a:t>]</a:t>
            </a:r>
            <a:r>
              <a:rPr lang="en-FI" b="1" dirty="0"/>
              <a:t>?</a:t>
            </a:r>
            <a:endParaRPr lang="en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ED6C6-42B8-52C7-A521-3C8F0B1BE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FI" sz="2800" b="1" dirty="0"/>
              <a:t>*kul-kə- *kul/ə- ‘to move’ &gt; PS *kuy- &gt; TN xú- </a:t>
            </a:r>
          </a:p>
          <a:p>
            <a:r>
              <a:rPr lang="en-FI" sz="2800" b="1" dirty="0"/>
              <a:t>*ul-kə : *ul/ə ‘pole’ &gt; PS *uy &gt; Ng ŋüj</a:t>
            </a:r>
          </a:p>
          <a:p>
            <a:r>
              <a:rPr lang="en-FI" sz="2800" b="1" dirty="0"/>
              <a:t>*kül-kə : *kül/ə ‘side’ &gt; *kĭy &gt; *kəy  </a:t>
            </a:r>
          </a:p>
          <a:p>
            <a:pPr marL="0" indent="0">
              <a:buNone/>
            </a:pPr>
            <a:r>
              <a:rPr lang="en-FI" sz="2800" b="1" dirty="0"/>
              <a:t>      : *kəy-wə : *kəy-ü &gt; Ng kei (Salminen 2023)</a:t>
            </a:r>
          </a:p>
          <a:p>
            <a:pPr marL="0" indent="0">
              <a:buNone/>
            </a:pPr>
            <a:r>
              <a:rPr lang="en-FI" sz="2800" b="1" dirty="0"/>
              <a:t>      = &gt; local coaffix *-kə- : LOC *-kə-nA : ABL *-kə-t</a:t>
            </a:r>
          </a:p>
          <a:p>
            <a:pPr lvl="1"/>
            <a:r>
              <a:rPr lang="en-GB" b="1" dirty="0"/>
              <a:t>c</a:t>
            </a:r>
            <a:r>
              <a:rPr lang="en-FI" b="1" dirty="0"/>
              <a:t>f. *cilmä &gt; *sĭymä &gt; *səymä &gt; Ng çejmï   </a:t>
            </a:r>
          </a:p>
          <a:p>
            <a:pPr lvl="1"/>
            <a:r>
              <a:rPr lang="en-GB" b="1" dirty="0"/>
              <a:t>c</a:t>
            </a:r>
            <a:r>
              <a:rPr lang="en-FI" b="1" dirty="0"/>
              <a:t>f. *sülə : *sül-mä &gt; *tiymä &gt; Ng ciimi </a:t>
            </a:r>
          </a:p>
          <a:p>
            <a:pPr marL="0" indent="0">
              <a:buNone/>
            </a:pPr>
            <a:endParaRPr lang="en-FI" sz="2800" b="1" dirty="0"/>
          </a:p>
          <a:p>
            <a:r>
              <a:rPr lang="en-FI" sz="2800" b="1" dirty="0"/>
              <a:t>**šelkə- ‘to fly’ (Aikio 2002 – Schrijver 1996)</a:t>
            </a:r>
          </a:p>
          <a:p>
            <a:pPr lvl="1"/>
            <a:r>
              <a:rPr lang="en-GB" b="1" dirty="0"/>
              <a:t>t</a:t>
            </a:r>
            <a:r>
              <a:rPr lang="en-FI" b="1" dirty="0"/>
              <a:t>oo many irregularities to be a </a:t>
            </a:r>
            <a:r>
              <a:rPr lang="en-FI" b="1"/>
              <a:t>viable etymology (Kaheinen 2023: 173) </a:t>
            </a:r>
            <a:endParaRPr lang="en-FI" b="1" dirty="0"/>
          </a:p>
        </p:txBody>
      </p:sp>
    </p:spTree>
    <p:extLst>
      <p:ext uri="{BB962C8B-B14F-4D97-AF65-F5344CB8AC3E}">
        <p14:creationId xmlns:p14="http://schemas.microsoft.com/office/powerpoint/2010/main" val="2709597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0D6D-410D-AE4F-A7D8-B681006A1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CF05F-574A-6947-1410-A24AE91EE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FI" dirty="0"/>
          </a:p>
          <a:p>
            <a:pPr marL="0" indent="0" algn="ctr">
              <a:buNone/>
            </a:pPr>
            <a:r>
              <a:rPr lang="en-FI" b="1" dirty="0"/>
              <a:t>There remain </a:t>
            </a:r>
            <a:r>
              <a:rPr lang="en-FI" b="1"/>
              <a:t>many unanswered questions</a:t>
            </a:r>
            <a:endParaRPr lang="en-FI" b="1" dirty="0"/>
          </a:p>
          <a:p>
            <a:pPr marL="0" indent="0" algn="ctr">
              <a:buNone/>
            </a:pPr>
            <a:r>
              <a:rPr lang="en-FI" b="1" dirty="0"/>
              <a:t>but </a:t>
            </a:r>
          </a:p>
          <a:p>
            <a:pPr marL="0" indent="0" algn="ctr">
              <a:buNone/>
            </a:pPr>
            <a:r>
              <a:rPr lang="en-GB" b="1" dirty="0"/>
              <a:t>the Samoyedic cognates of FU items with *</a:t>
            </a:r>
            <a:r>
              <a:rPr lang="en-GB" b="1" dirty="0" err="1"/>
              <a:t>lk</a:t>
            </a:r>
            <a:r>
              <a:rPr lang="en-GB" b="1" dirty="0"/>
              <a:t> </a:t>
            </a:r>
          </a:p>
          <a:p>
            <a:pPr marL="0" indent="0" algn="ctr">
              <a:buNone/>
            </a:pPr>
            <a:r>
              <a:rPr lang="en-GB" b="1" dirty="0"/>
              <a:t>are </a:t>
            </a:r>
          </a:p>
          <a:p>
            <a:pPr marL="0" indent="0" algn="ctr">
              <a:buNone/>
            </a:pPr>
            <a:r>
              <a:rPr lang="en-GB" b="1" dirty="0"/>
              <a:t>better explained from *l</a:t>
            </a:r>
            <a:endParaRPr lang="en-FI" b="1" dirty="0"/>
          </a:p>
        </p:txBody>
      </p:sp>
    </p:spTree>
    <p:extLst>
      <p:ext uri="{BB962C8B-B14F-4D97-AF65-F5344CB8AC3E}">
        <p14:creationId xmlns:p14="http://schemas.microsoft.com/office/powerpoint/2010/main" val="237643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97C57-382F-BE7A-77ED-8CB0C166A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Cf.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52419-AEF6-F40B-58D3-D72A39811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FI" b="1" dirty="0"/>
              <a:t>*muka ‘spine’ &gt; PS *məkå</a:t>
            </a:r>
          </a:p>
          <a:p>
            <a:endParaRPr lang="en-FI" b="1" dirty="0"/>
          </a:p>
          <a:p>
            <a:r>
              <a:rPr lang="en-FI" b="1" dirty="0"/>
              <a:t>*kala ‘fish’ &gt; PS *kålä</a:t>
            </a:r>
          </a:p>
          <a:p>
            <a:r>
              <a:rPr lang="en-FI" b="1" dirty="0"/>
              <a:t>*tulə ‘fire’ &gt; PS *tuy </a:t>
            </a:r>
          </a:p>
          <a:p>
            <a:r>
              <a:rPr lang="en-FI" b="1" dirty="0"/>
              <a:t>*cilmä ‘eye’ &gt; PPS *sĭymä &gt; PS *səymä</a:t>
            </a:r>
          </a:p>
          <a:p>
            <a:endParaRPr lang="en-FI" b="1" dirty="0"/>
          </a:p>
          <a:p>
            <a:r>
              <a:rPr lang="en-FI" b="1" dirty="0"/>
              <a:t>*sarka ‘branch’ &gt; PS *tårkå </a:t>
            </a:r>
          </a:p>
          <a:p>
            <a:r>
              <a:rPr lang="en-FI" b="1" dirty="0"/>
              <a:t>*pid-kä ‘long/high’ &gt; PS *pirkä </a:t>
            </a:r>
          </a:p>
        </p:txBody>
      </p:sp>
    </p:spTree>
    <p:extLst>
      <p:ext uri="{BB962C8B-B14F-4D97-AF65-F5344CB8AC3E}">
        <p14:creationId xmlns:p14="http://schemas.microsoft.com/office/powerpoint/2010/main" val="2537503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D459B-7B6E-22DC-2F4F-7A2FF89A9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40E82-C37A-D019-07D1-FEE4DD934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FI" dirty="0"/>
              <a:t> </a:t>
            </a:r>
          </a:p>
          <a:p>
            <a:pPr marL="0" indent="0">
              <a:buNone/>
            </a:pPr>
            <a:endParaRPr lang="en-FI" dirty="0"/>
          </a:p>
          <a:p>
            <a:pPr marL="0" indent="0" algn="ctr">
              <a:buNone/>
            </a:pPr>
            <a:r>
              <a:rPr lang="ru-RU" sz="5400" b="1" dirty="0" err="1"/>
              <a:t>Пасиба</a:t>
            </a:r>
            <a:endParaRPr lang="en-FI" sz="5400" b="1" dirty="0"/>
          </a:p>
        </p:txBody>
      </p:sp>
    </p:spTree>
    <p:extLst>
      <p:ext uri="{BB962C8B-B14F-4D97-AF65-F5344CB8AC3E}">
        <p14:creationId xmlns:p14="http://schemas.microsoft.com/office/powerpoint/2010/main" val="395274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27B5D-B46B-1E97-42A5-7595E3D0E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/>
              <a:t>The</a:t>
            </a:r>
            <a:r>
              <a:rPr lang="fi-FI" b="1" dirty="0"/>
              <a:t> </a:t>
            </a:r>
            <a:r>
              <a:rPr lang="fi-FI" b="1" dirty="0" err="1"/>
              <a:t>counterclaim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EB88B-C2E8-4859-89F4-7045DE5AF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FI" b="1" dirty="0"/>
          </a:p>
          <a:p>
            <a:pPr marL="0" indent="0" algn="ctr">
              <a:buNone/>
            </a:pPr>
            <a:r>
              <a:rPr lang="en-FI" b="1" dirty="0"/>
              <a:t>PS *tuəy ‘feather, wing’ &lt; PU *tuxlə</a:t>
            </a:r>
          </a:p>
          <a:p>
            <a:pPr marL="0" indent="0" algn="ctr">
              <a:buNone/>
            </a:pPr>
            <a:endParaRPr lang="en-FI" b="1" dirty="0"/>
          </a:p>
          <a:p>
            <a:pPr marL="0" indent="0" algn="ctr">
              <a:buNone/>
            </a:pPr>
            <a:r>
              <a:rPr lang="en-FI" b="1" dirty="0"/>
              <a:t>PU *tuxlə ‘wind’ : *tuxlə- ‘to blow [wind]’</a:t>
            </a:r>
          </a:p>
          <a:p>
            <a:pPr marL="0" indent="0" algn="ctr">
              <a:buNone/>
            </a:pPr>
            <a:r>
              <a:rPr lang="en-FI" b="1" dirty="0"/>
              <a:t>FU *tulka = *tuxl-ka ‘feather’</a:t>
            </a:r>
          </a:p>
          <a:p>
            <a:pPr marL="0" indent="0" algn="ctr">
              <a:buNone/>
            </a:pPr>
            <a:r>
              <a:rPr lang="en-GB" sz="2000" b="1" dirty="0"/>
              <a:t>c</a:t>
            </a:r>
            <a:r>
              <a:rPr lang="en-FI" sz="2000" b="1" dirty="0"/>
              <a:t>f. wind - wing</a:t>
            </a:r>
          </a:p>
          <a:p>
            <a:pPr marL="0" indent="0" algn="ctr">
              <a:buNone/>
            </a:pPr>
            <a:endParaRPr lang="en-FI" b="1" dirty="0"/>
          </a:p>
          <a:p>
            <a:pPr marL="0" indent="0" algn="ctr">
              <a:buNone/>
            </a:pPr>
            <a:r>
              <a:rPr lang="en-FI" sz="2400" b="1" dirty="0"/>
              <a:t>Janhunen 1977, 1982</a:t>
            </a:r>
          </a:p>
        </p:txBody>
      </p:sp>
    </p:spTree>
    <p:extLst>
      <p:ext uri="{BB962C8B-B14F-4D97-AF65-F5344CB8AC3E}">
        <p14:creationId xmlns:p14="http://schemas.microsoft.com/office/powerpoint/2010/main" val="49928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4C2DE-C81C-BF9E-4B61-34B6A6CF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Consider also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73F2C-DCD3-11AD-607C-5A03E6D15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     PS		ACC PL	</a:t>
            </a:r>
            <a:r>
              <a:rPr lang="en-GB" sz="2800" b="1" dirty="0" err="1"/>
              <a:t>PPNenets</a:t>
            </a:r>
            <a:r>
              <a:rPr lang="en-GB" sz="2800" b="1" dirty="0"/>
              <a:t>	</a:t>
            </a:r>
            <a:r>
              <a:rPr lang="en-GB" sz="2800" b="1" dirty="0" err="1"/>
              <a:t>TNenets</a:t>
            </a:r>
            <a:r>
              <a:rPr lang="en-GB" sz="2800" b="1" dirty="0"/>
              <a:t>	</a:t>
            </a:r>
            <a:r>
              <a:rPr lang="en-GB" sz="2800" b="1" dirty="0" err="1"/>
              <a:t>Selkup</a:t>
            </a:r>
            <a:endParaRPr lang="en-GB" sz="2800" b="1" dirty="0"/>
          </a:p>
          <a:p>
            <a:r>
              <a:rPr lang="en-GB" sz="2800" b="1" dirty="0"/>
              <a:t>*k</a:t>
            </a:r>
            <a:r>
              <a:rPr lang="en-FI" sz="2800" b="1" dirty="0"/>
              <a:t>əncə 	</a:t>
            </a:r>
            <a:r>
              <a:rPr lang="en-GB" sz="2800" b="1" dirty="0"/>
              <a:t>*k</a:t>
            </a:r>
            <a:r>
              <a:rPr lang="en-FI" sz="2800" b="1" dirty="0"/>
              <a:t>əncə-y 	*kənno	</a:t>
            </a:r>
            <a:r>
              <a:rPr lang="en-FI" sz="2800" b="1" i="1" dirty="0"/>
              <a:t>xəno</a:t>
            </a:r>
            <a:endParaRPr lang="en-GB" sz="2800" b="1" dirty="0"/>
          </a:p>
          <a:p>
            <a:r>
              <a:rPr lang="en-GB" sz="2800" b="1" dirty="0"/>
              <a:t>*m</a:t>
            </a:r>
            <a:r>
              <a:rPr lang="en-FI" sz="2800" b="1" dirty="0"/>
              <a:t>at 	*mat.ə-y 	*mäto	</a:t>
            </a:r>
            <a:r>
              <a:rPr lang="en-FI" sz="2800" b="1" i="1" dirty="0"/>
              <a:t>myado</a:t>
            </a:r>
            <a:endParaRPr lang="en-FI" sz="2800" b="1" dirty="0"/>
          </a:p>
          <a:p>
            <a:r>
              <a:rPr lang="en-FI" sz="2800" b="1" dirty="0"/>
              <a:t>*wit 	*yit.ə-y 	*wite		</a:t>
            </a:r>
            <a:r>
              <a:rPr lang="en-FI" sz="2800" b="1" i="1" dirty="0"/>
              <a:t>yidye</a:t>
            </a:r>
            <a:endParaRPr lang="en-FI" sz="2800" b="1" dirty="0"/>
          </a:p>
          <a:p>
            <a:endParaRPr lang="en-FI" sz="2800" b="1" dirty="0"/>
          </a:p>
          <a:p>
            <a:r>
              <a:rPr lang="en-FI" sz="2800" b="1" dirty="0"/>
              <a:t>*yåə 	*yåə-y 	*yao		</a:t>
            </a:r>
            <a:r>
              <a:rPr lang="en-FI" sz="2800" b="1" i="1" dirty="0"/>
              <a:t>yo </a:t>
            </a:r>
          </a:p>
          <a:p>
            <a:endParaRPr lang="en-FI" sz="2800" b="1" i="1" dirty="0"/>
          </a:p>
          <a:p>
            <a:r>
              <a:rPr lang="en-FI" sz="2800" b="1" dirty="0"/>
              <a:t>*tuəy ?			*tuo		</a:t>
            </a:r>
            <a:r>
              <a:rPr lang="en-FI" sz="2800" b="1" i="1" dirty="0"/>
              <a:t>to 		tu</a:t>
            </a:r>
          </a:p>
        </p:txBody>
      </p:sp>
    </p:spTree>
    <p:extLst>
      <p:ext uri="{BB962C8B-B14F-4D97-AF65-F5344CB8AC3E}">
        <p14:creationId xmlns:p14="http://schemas.microsoft.com/office/powerpoint/2010/main" val="426853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27B5D-B46B-1E97-42A5-7595E3D0E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/>
              <a:t>The</a:t>
            </a:r>
            <a:r>
              <a:rPr lang="fi-FI" b="1" dirty="0"/>
              <a:t> </a:t>
            </a:r>
            <a:r>
              <a:rPr lang="fi-FI" b="1" dirty="0" err="1"/>
              <a:t>issues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EB88B-C2E8-4859-89F4-7045DE5AF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FI" b="1" dirty="0"/>
          </a:p>
          <a:p>
            <a:pPr marL="0" indent="0">
              <a:buNone/>
            </a:pPr>
            <a:r>
              <a:rPr lang="en-FI" b="1" dirty="0"/>
              <a:t>(1)	The status of *lk in the etymological  	material </a:t>
            </a:r>
          </a:p>
          <a:p>
            <a:pPr marL="0" indent="0">
              <a:buNone/>
            </a:pPr>
            <a:endParaRPr lang="en-FI" b="1" dirty="0"/>
          </a:p>
          <a:p>
            <a:pPr marL="0" indent="0">
              <a:buNone/>
            </a:pPr>
            <a:r>
              <a:rPr lang="en-FI" b="1" dirty="0"/>
              <a:t>(2)	The typology of vowel sequences in  	Proto-Samoyedic </a:t>
            </a:r>
          </a:p>
        </p:txBody>
      </p:sp>
    </p:spTree>
    <p:extLst>
      <p:ext uri="{BB962C8B-B14F-4D97-AF65-F5344CB8AC3E}">
        <p14:creationId xmlns:p14="http://schemas.microsoft.com/office/powerpoint/2010/main" val="106484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5588-99E4-287C-6CE8-B32EE907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*lk in Finnic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111C6-E323-E570-8396-55FFAB9EA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nominals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helka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(-), 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ilka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jalka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malka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olka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sulka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talka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nominals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lkä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nälkä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selkä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ylkä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pelkä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&gt; *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peükä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&gt;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peuka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verbs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alka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*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valka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nominals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lke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jälki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kylki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sylki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verbs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lke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kulke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nylke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polke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sulke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sylke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derived verbs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lkA-tA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hylkää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pelkää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derived nominals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lko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(-):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halko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pelko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palko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salko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selko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valko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ulko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derived nominals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lkU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alku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hylky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kulku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nylky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polku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sylky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ulku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derived nominals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lke-tA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ilkeä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julkea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nilkeä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selkeä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valkea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1080"/>
              </a:spcBef>
              <a:buFont typeface="Symbol" pitchFamily="2" charset="2"/>
              <a:buChar char=""/>
            </a:pP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derived adverbs in *</a:t>
            </a:r>
            <a:r>
              <a:rPr lang="en-GB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halki</a:t>
            </a:r>
            <a:r>
              <a:rPr lang="en-GB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2000" b="1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julki</a:t>
            </a:r>
            <a:r>
              <a:rPr lang="en-GB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FI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571778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A127-9566-AF07-E58D-3C6D9187F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Post-PFU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83C14-7DBD-DCEA-CDF8-02F59296B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FI" b="1" dirty="0"/>
              <a:t>Germanic: </a:t>
            </a:r>
            <a:r>
              <a:rPr lang="en-FI" b="1" i="1" dirty="0"/>
              <a:t>helka</a:t>
            </a:r>
            <a:r>
              <a:rPr lang="en-FI" b="1" dirty="0"/>
              <a:t>, </a:t>
            </a:r>
            <a:r>
              <a:rPr lang="en-FI" b="1" i="1" dirty="0"/>
              <a:t>palko</a:t>
            </a:r>
            <a:r>
              <a:rPr lang="en-FI" b="1" dirty="0"/>
              <a:t>, </a:t>
            </a:r>
            <a:r>
              <a:rPr lang="en-FI" b="1" i="1" dirty="0"/>
              <a:t>telki</a:t>
            </a:r>
          </a:p>
          <a:p>
            <a:r>
              <a:rPr lang="en-FI" b="1" dirty="0"/>
              <a:t>Baltic: </a:t>
            </a:r>
            <a:r>
              <a:rPr lang="en-FI" b="1" i="1" dirty="0"/>
              <a:t>malka</a:t>
            </a:r>
          </a:p>
          <a:p>
            <a:r>
              <a:rPr lang="en-FI" b="1" dirty="0"/>
              <a:t>Secondary: </a:t>
            </a:r>
            <a:r>
              <a:rPr lang="en-FI" b="1" i="1" dirty="0"/>
              <a:t>talka</a:t>
            </a:r>
            <a:r>
              <a:rPr lang="en-FI" b="1" dirty="0"/>
              <a:t>, </a:t>
            </a:r>
            <a:r>
              <a:rPr lang="en-FI" b="1" i="1" dirty="0"/>
              <a:t>velka</a:t>
            </a:r>
          </a:p>
          <a:p>
            <a:r>
              <a:rPr lang="en-FI" b="1" dirty="0"/>
              <a:t>Only Finnic: </a:t>
            </a:r>
            <a:r>
              <a:rPr lang="en-FI" b="1" i="1" dirty="0"/>
              <a:t>elki</a:t>
            </a:r>
            <a:r>
              <a:rPr lang="en-FI" b="1" dirty="0"/>
              <a:t>, </a:t>
            </a:r>
            <a:r>
              <a:rPr lang="en-FI" b="1" i="1" dirty="0"/>
              <a:t>hylkä-</a:t>
            </a:r>
            <a:r>
              <a:rPr lang="en-FI" b="1" dirty="0"/>
              <a:t>, </a:t>
            </a:r>
            <a:r>
              <a:rPr lang="en-FI" b="1" i="1" dirty="0"/>
              <a:t>julke-</a:t>
            </a:r>
            <a:r>
              <a:rPr lang="en-FI" b="1" dirty="0"/>
              <a:t>, </a:t>
            </a:r>
            <a:r>
              <a:rPr lang="en-FI" b="1" i="1" dirty="0"/>
              <a:t>polke-</a:t>
            </a:r>
          </a:p>
          <a:p>
            <a:r>
              <a:rPr lang="en-FI" b="1" dirty="0"/>
              <a:t>Ambiguous: </a:t>
            </a:r>
            <a:r>
              <a:rPr lang="en-FI" b="1" i="1" dirty="0"/>
              <a:t>alka-</a:t>
            </a:r>
            <a:r>
              <a:rPr lang="en-FI" b="1" dirty="0"/>
              <a:t> </a:t>
            </a:r>
          </a:p>
          <a:p>
            <a:r>
              <a:rPr lang="en-FI" b="1" dirty="0"/>
              <a:t>Finno-Saamic: </a:t>
            </a:r>
            <a:r>
              <a:rPr lang="en-FI" b="1" i="1" dirty="0"/>
              <a:t>selke-</a:t>
            </a:r>
            <a:r>
              <a:rPr lang="en-FI" b="1" dirty="0"/>
              <a:t>, </a:t>
            </a:r>
            <a:r>
              <a:rPr lang="en-FI" b="1" i="1" dirty="0"/>
              <a:t>ylkä</a:t>
            </a:r>
            <a:endParaRPr lang="en-FI" b="1" dirty="0"/>
          </a:p>
        </p:txBody>
      </p:sp>
    </p:spTree>
    <p:extLst>
      <p:ext uri="{BB962C8B-B14F-4D97-AF65-F5344CB8AC3E}">
        <p14:creationId xmlns:p14="http://schemas.microsoft.com/office/powerpoint/2010/main" val="3236241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E5476-6D3A-4899-71A8-48CF9AB83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b="1" dirty="0"/>
              <a:t>Mordva lg</a:t>
            </a:r>
            <a:r>
              <a:rPr lang="en-FI" b="1" baseline="-25000" dirty="0"/>
              <a:t>10</a:t>
            </a:r>
            <a:endParaRPr lang="en-FI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0A30-FBC1-B4E9-DCD5-BF1518C7C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en-FI" sz="2800" b="1" dirty="0"/>
              <a:t>*yalka ‘foot, leg’			M	</a:t>
            </a:r>
            <a:r>
              <a:rPr lang="en-FI" sz="2800" b="1" i="1" dirty="0"/>
              <a:t>jalga</a:t>
            </a:r>
            <a:r>
              <a:rPr lang="en-FI" sz="2800" b="1" dirty="0"/>
              <a:t> </a:t>
            </a:r>
          </a:p>
          <a:p>
            <a:r>
              <a:rPr lang="en-FI" sz="2800" b="1" dirty="0"/>
              <a:t>*ñülkə- ‘to skin’			M	</a:t>
            </a:r>
            <a:r>
              <a:rPr lang="en-FI" sz="2800" b="1" i="1" dirty="0"/>
              <a:t>ñelgə-</a:t>
            </a:r>
            <a:r>
              <a:rPr lang="en-FI" sz="2800" b="1" dirty="0"/>
              <a:t> </a:t>
            </a:r>
          </a:p>
          <a:p>
            <a:r>
              <a:rPr lang="en-FI" sz="2800" b="1" dirty="0"/>
              <a:t>*olkə ‘straw’</a:t>
            </a:r>
            <a:r>
              <a:rPr lang="en-FI" sz="2800" b="1"/>
              <a:t>	</a:t>
            </a:r>
            <a:r>
              <a:rPr lang="en-FI" sz="2800" b="1" dirty="0"/>
              <a:t>		E	</a:t>
            </a:r>
            <a:r>
              <a:rPr lang="en-FI" sz="2800" b="1" i="1" dirty="0"/>
              <a:t>olgo</a:t>
            </a:r>
            <a:r>
              <a:rPr lang="en-FI" sz="2800" b="1" dirty="0"/>
              <a:t>  </a:t>
            </a:r>
          </a:p>
          <a:p>
            <a:r>
              <a:rPr lang="en-FI" sz="2800" b="1" dirty="0"/>
              <a:t>*calka ‘pole’ 			M 	</a:t>
            </a:r>
            <a:r>
              <a:rPr lang="en-FI" sz="2800" b="1" i="1" dirty="0"/>
              <a:t>śalga</a:t>
            </a:r>
            <a:r>
              <a:rPr lang="en-FI" sz="2800" b="1" dirty="0"/>
              <a:t> </a:t>
            </a:r>
          </a:p>
          <a:p>
            <a:r>
              <a:rPr lang="en-FI" sz="2800" b="1" dirty="0"/>
              <a:t>*culkə- ‘to close’			E	</a:t>
            </a:r>
            <a:r>
              <a:rPr lang="en-FI" sz="2800" b="1" i="1" dirty="0"/>
              <a:t>śolgo-</a:t>
            </a:r>
            <a:r>
              <a:rPr lang="en-FI" sz="2800" b="1" dirty="0"/>
              <a:t> </a:t>
            </a:r>
          </a:p>
          <a:p>
            <a:r>
              <a:rPr lang="en-FI" sz="2800" b="1" dirty="0"/>
              <a:t>*ulkə ‘pole’  				M	</a:t>
            </a:r>
            <a:r>
              <a:rPr lang="en-FI" sz="2800" b="1" i="1" dirty="0"/>
              <a:t>olga</a:t>
            </a:r>
            <a:r>
              <a:rPr lang="en-FI" sz="2800" b="1" dirty="0"/>
              <a:t> </a:t>
            </a:r>
          </a:p>
          <a:p>
            <a:r>
              <a:rPr lang="en-FI" sz="2800" b="1" dirty="0"/>
              <a:t>*cülkə(-) ‘(to) spit’ 			E	</a:t>
            </a:r>
            <a:r>
              <a:rPr lang="en-FI" sz="2800" b="1" i="1" dirty="0"/>
              <a:t>śel’ge</a:t>
            </a:r>
            <a:r>
              <a:rPr lang="en-FI" sz="2800" b="1" dirty="0"/>
              <a:t>(-) </a:t>
            </a:r>
          </a:p>
          <a:p>
            <a:r>
              <a:rPr lang="en-FI" sz="2800" b="1" dirty="0"/>
              <a:t>*walka- ‘to leave’ 			E	</a:t>
            </a:r>
            <a:r>
              <a:rPr lang="en-FI" sz="2800" b="1" i="1" dirty="0"/>
              <a:t>valgo-</a:t>
            </a:r>
            <a:r>
              <a:rPr lang="en-FI" sz="2800" b="1" dirty="0"/>
              <a:t> </a:t>
            </a:r>
          </a:p>
          <a:p>
            <a:r>
              <a:rPr lang="en-FI" sz="2800" b="1" dirty="0"/>
              <a:t>*zulka- ‘to split’ 			E	</a:t>
            </a:r>
            <a:r>
              <a:rPr lang="en-FI" sz="2800" b="1" i="1" dirty="0"/>
              <a:t>culgo-</a:t>
            </a:r>
            <a:r>
              <a:rPr lang="en-FI" sz="2800" b="1" dirty="0"/>
              <a:t> </a:t>
            </a:r>
          </a:p>
          <a:p>
            <a:r>
              <a:rPr lang="en-FI" sz="2800" b="1" dirty="0"/>
              <a:t>*colkə ‘buckle’ 			E 	</a:t>
            </a:r>
            <a:r>
              <a:rPr lang="en-FI" sz="2800" b="1" i="1" dirty="0"/>
              <a:t>śulga-mo</a:t>
            </a:r>
          </a:p>
          <a:p>
            <a:pPr marL="0" indent="0">
              <a:buNone/>
            </a:pPr>
            <a:r>
              <a:rPr lang="en-FI" sz="2800" b="1" dirty="0"/>
              <a:t>____________________________________________________</a:t>
            </a:r>
          </a:p>
          <a:p>
            <a:r>
              <a:rPr lang="en-FI" sz="2800" b="1" dirty="0"/>
              <a:t>*mälkə ‘breast’ 			E	</a:t>
            </a:r>
            <a:r>
              <a:rPr lang="en-FI" sz="2800" b="1" i="1" dirty="0"/>
              <a:t>mel’ke</a:t>
            </a:r>
            <a:r>
              <a:rPr lang="en-FI" sz="2800" b="1" dirty="0"/>
              <a:t> </a:t>
            </a:r>
          </a:p>
          <a:p>
            <a:r>
              <a:rPr lang="en-FI" sz="2800" b="1" dirty="0"/>
              <a:t>*kulkə- ‘to proceed’ 			E	</a:t>
            </a:r>
            <a:r>
              <a:rPr lang="en-FI" sz="2800" b="1" i="1" dirty="0"/>
              <a:t>kol’ge-</a:t>
            </a:r>
          </a:p>
          <a:p>
            <a:r>
              <a:rPr lang="en-FI" sz="2800" b="1" i="1" dirty="0"/>
              <a:t>*</a:t>
            </a:r>
            <a:r>
              <a:rPr lang="en-FI" sz="2800" b="1" dirty="0"/>
              <a:t>wïlkə- ‘to be bright’ 		E	</a:t>
            </a:r>
            <a:r>
              <a:rPr lang="en-FI" sz="2800" b="1" i="1" dirty="0"/>
              <a:t>valdo</a:t>
            </a:r>
            <a:endParaRPr lang="en-FI" sz="2800" b="1" dirty="0"/>
          </a:p>
        </p:txBody>
      </p:sp>
    </p:spTree>
    <p:extLst>
      <p:ext uri="{BB962C8B-B14F-4D97-AF65-F5344CB8AC3E}">
        <p14:creationId xmlns:p14="http://schemas.microsoft.com/office/powerpoint/2010/main" val="695600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10505</TotalTime>
  <Words>2620</Words>
  <Application>Microsoft Macintosh PowerPoint</Application>
  <PresentationFormat>On-screen Show (4:3)</PresentationFormat>
  <Paragraphs>492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Lucida Console</vt:lpstr>
      <vt:lpstr>Symbol</vt:lpstr>
      <vt:lpstr>Times New Roman</vt:lpstr>
      <vt:lpstr>Office Theme</vt:lpstr>
      <vt:lpstr>     Samoyedic vowel sequences  and the status of the cluster *lk in Uralic       </vt:lpstr>
      <vt:lpstr>The claim</vt:lpstr>
      <vt:lpstr>Cf. </vt:lpstr>
      <vt:lpstr>The counterclaim</vt:lpstr>
      <vt:lpstr>Consider also</vt:lpstr>
      <vt:lpstr>The issues</vt:lpstr>
      <vt:lpstr>*lk in Finnic</vt:lpstr>
      <vt:lpstr>Post-PFU</vt:lpstr>
      <vt:lpstr>Mordva lg10</vt:lpstr>
      <vt:lpstr>Mari l4</vt:lpstr>
      <vt:lpstr>Permic l5</vt:lpstr>
      <vt:lpstr>Khanty *kl8</vt:lpstr>
      <vt:lpstr>Mansi *kl6</vt:lpstr>
      <vt:lpstr>Hungarian -l6 ~ -ll5 </vt:lpstr>
      <vt:lpstr>Distribution</vt:lpstr>
      <vt:lpstr>*l : *l-k</vt:lpstr>
      <vt:lpstr>DVN *-kA</vt:lpstr>
      <vt:lpstr>Hungarian *l or *lk?</vt:lpstr>
      <vt:lpstr>Uralic family tree?</vt:lpstr>
      <vt:lpstr>Samoyedic *V1V2</vt:lpstr>
      <vt:lpstr>Cf. English</vt:lpstr>
      <vt:lpstr>[a] after vowel _#</vt:lpstr>
      <vt:lpstr>[a] after vowel _*y</vt:lpstr>
      <vt:lpstr>Other cases</vt:lpstr>
      <vt:lpstr>Unexplained details</vt:lpstr>
      <vt:lpstr>Another possibility?</vt:lpstr>
      <vt:lpstr>Some conclusions</vt:lpstr>
      <vt:lpstr>*lkə &gt; *y [j]?</vt:lpstr>
      <vt:lpstr>Summary</vt:lpstr>
      <vt:lpstr> </vt:lpstr>
    </vt:vector>
  </TitlesOfParts>
  <Company>University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Singapore tp Khabarovsk The Far Eastern Dimensions of a Eurasian Wanderwort</dc:title>
  <dc:creator>Janhunen, Juha A</dc:creator>
  <cp:lastModifiedBy>Ekaterina Gruzdeva</cp:lastModifiedBy>
  <cp:revision>1531</cp:revision>
  <cp:lastPrinted>2015-03-12T17:28:37Z</cp:lastPrinted>
  <dcterms:created xsi:type="dcterms:W3CDTF">2014-07-29T18:39:15Z</dcterms:created>
  <dcterms:modified xsi:type="dcterms:W3CDTF">2024-11-26T15:27:35Z</dcterms:modified>
</cp:coreProperties>
</file>