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6" r:id="rId3"/>
    <p:sldId id="257" r:id="rId4"/>
    <p:sldId id="258" r:id="rId5"/>
    <p:sldId id="267" r:id="rId6"/>
    <p:sldId id="268" r:id="rId7"/>
    <p:sldId id="291" r:id="rId8"/>
    <p:sldId id="259" r:id="rId9"/>
    <p:sldId id="266" r:id="rId10"/>
    <p:sldId id="260" r:id="rId11"/>
    <p:sldId id="297" r:id="rId12"/>
    <p:sldId id="275" r:id="rId13"/>
    <p:sldId id="277" r:id="rId14"/>
    <p:sldId id="278" r:id="rId15"/>
    <p:sldId id="279" r:id="rId16"/>
    <p:sldId id="298" r:id="rId17"/>
    <p:sldId id="287" r:id="rId18"/>
    <p:sldId id="293" r:id="rId19"/>
    <p:sldId id="281" r:id="rId20"/>
    <p:sldId id="280" r:id="rId21"/>
    <p:sldId id="264" r:id="rId22"/>
    <p:sldId id="282" r:id="rId23"/>
    <p:sldId id="284" r:id="rId24"/>
    <p:sldId id="308" r:id="rId25"/>
    <p:sldId id="286" r:id="rId26"/>
    <p:sldId id="304" r:id="rId27"/>
    <p:sldId id="305" r:id="rId28"/>
    <p:sldId id="299" r:id="rId29"/>
    <p:sldId id="300" r:id="rId30"/>
    <p:sldId id="301" r:id="rId31"/>
    <p:sldId id="302" r:id="rId32"/>
    <p:sldId id="303" r:id="rId33"/>
    <p:sldId id="307" r:id="rId34"/>
    <p:sldId id="26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C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05" autoAdjust="0"/>
  </p:normalViewPr>
  <p:slideViewPr>
    <p:cSldViewPr snapToGrid="0">
      <p:cViewPr varScale="1">
        <p:scale>
          <a:sx n="67" d="100"/>
          <a:sy n="67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BE3F5-7014-401E-9609-E9237063A918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94865-577C-4A37-8378-524BA4FE6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3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0FEFF-6261-40E0-CF71-9BC7392BE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367D0A-1F08-4328-4C73-E1590C1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1D3294-79F1-8B37-509D-4A0F010A2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D8D9F-8223-44E0-9A95-DCB12DB8F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94865-577C-4A37-8378-524BA4FE6CC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2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94865-577C-4A37-8378-524BA4FE6CC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5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23558-F4AF-649B-C88E-6884CDB40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F785FF-DFAC-8333-01AB-DE1BE26AC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B554A-0A4C-6707-EC2F-83268F6F8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C7CEE-FE34-7166-A76E-A9B371E5B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94865-577C-4A37-8378-524BA4FE6C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0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C080-87C9-1587-4D50-1AB68F035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ECCF-6278-DED4-5D2F-01E725EA8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B76ED-D609-52E8-2115-916F356F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347B-1D53-4F24-938A-06B552B3DAA9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5E769-16F5-4CB3-7D10-9A453384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5454-6E7E-2E1B-590B-25E0204C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FD68-1E2A-4E1E-B500-3F8718B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7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9E4F-387A-BD21-F015-08DFF4E1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21268-1530-4148-4729-63BBEEC5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5750E-9901-832B-D75F-04D6C306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347B-1D53-4F24-938A-06B552B3DAA9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A5FC6-B43C-737B-E64A-20600D49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03103-2CFC-B2DF-8660-7C8BD48A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FD68-1E2A-4E1E-B500-3F8718B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43615-B99D-31A7-3159-52C690874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922B6-5E13-DFAC-6212-56078778C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73749-376F-4A1D-32CF-67CF8C1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347B-1D53-4F24-938A-06B552B3DAA9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1A50C-91EE-E63C-7F6F-85B82617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7978F-6441-BD78-C9EC-3CD1CD16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FD68-1E2A-4E1E-B500-3F8718B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6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905D-DE05-C748-D4DF-2625623B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3B1A-B05D-EF98-A326-414E0CC04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1EBCC-2E1F-3AFB-9157-ED2CC6AA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347B-1D53-4F24-938A-06B552B3DAA9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50C2-3BFE-77C7-FC4B-A0F424E4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7CDFD-E114-A46E-BACB-FA96C874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FD68-1E2A-4E1E-B500-3F8718B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2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8C15-4437-3B76-B7E0-4470EEBE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0AE7E-6C73-01B7-4832-A81B7D759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585D3-9F65-80F7-75CC-E26F0113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347B-1D53-4F24-938A-06B552B3DAA9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F77E8-462E-68F8-4B8E-04CFBD46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DC8D2-BBD1-DD43-C812-35533C8E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FD68-1E2A-4E1E-B500-3F8718B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5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71F3-65EA-6BE2-C38E-70C8D06D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8E30A-DE85-CE26-711F-1E62CE706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F5EBB-6BA3-C4FE-0D17-B70B7093C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69C7A-AAE5-9408-7573-3D17D996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347B-1D53-4F24-938A-06B552B3DAA9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A8F69-03E6-490B-EE86-08EE953C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34EF1-F24F-B753-9082-7D623893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FD68-1E2A-4E1E-B500-3F8718B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0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3268-7213-019C-D645-C14B5B78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40CAC-E63D-EA1E-EF80-68870FA7E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55438-5AE3-D1AD-5C22-522998F7F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15D26-988C-7980-AF50-FB205DABB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8C9CD-0221-51B5-D178-DF8EFDEB7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CAB8C-BB65-35C2-7CB1-30A9EA4C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347B-1D53-4F24-938A-06B552B3DAA9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42139-4AE6-B06A-F528-0DFBC939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511B1-A704-98AE-6674-10D789B6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FD68-1E2A-4E1E-B500-3F8718B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5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17D1-141E-01CC-2ABB-3574273B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8CFA0-1034-1DF4-9270-43BD74E3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347B-1D53-4F24-938A-06B552B3DAA9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83BA8-7444-20A5-94DB-880C74F8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1ABA9-28FF-052A-7F0F-FC7AB061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FD68-1E2A-4E1E-B500-3F8718B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4979B-8AA5-2374-C551-454B0F20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347B-1D53-4F24-938A-06B552B3DAA9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33EF8-5C7F-8C8D-9130-D5243058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0ACC1-2C3B-E1CA-D165-46E07F22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FD68-1E2A-4E1E-B500-3F8718B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1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0BEA-8785-9B58-D074-85769C58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7683-8F84-680D-F80E-DBF08EC9E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CE341-A494-397D-AD1F-1C2079B76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A63B2-DF0C-ACC2-354C-3490C444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347B-1D53-4F24-938A-06B552B3DAA9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6B31F-A2D2-2FBF-C111-DA641EE8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4A856-C937-A4CE-3E65-0E0E050F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FD68-1E2A-4E1E-B500-3F8718B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52F8-C8CD-AADF-3B1B-51F3AFD2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B2888-17F8-4F7B-8AF3-53FE1F003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CC551-704F-5867-1728-E70A807F7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5B20A-AD4F-996B-07FF-64DD3137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347B-1D53-4F24-938A-06B552B3DAA9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DFA98-CF47-20FB-3807-47848F08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4AA68-3435-107B-09C5-904629A6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FD68-1E2A-4E1E-B500-3F8718B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0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016384-B06A-B254-5E17-80266EB5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E25F-F922-8A50-9627-2C846DB32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8ACFB-8C1A-27A5-9F2D-544F50DC0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1347B-1D53-4F24-938A-06B552B3DAA9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30334-6FA4-2B74-ECF4-DDB5E0AB4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DC90-5F0D-2032-7CCB-7E7A4BA42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A3FD68-1E2A-4E1E-B500-3F8718BFC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philpapers.org/rec/AGRSF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ircumpolar.iling-ran.ru/outcomes/map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iberian-lang.srcc.msu.ru/ru/expedition/2021-ekspediciya-v-evenkam-ayano-mayskogo-rayona-habarovskogo-kraya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C179-BC7B-2F0F-B018-05D241AFE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4000" dirty="0"/>
              <a:t>Особенности консонантизма</a:t>
            </a:r>
            <a:br>
              <a:rPr lang="ru-RU" sz="4000" dirty="0"/>
            </a:br>
            <a:r>
              <a:rPr lang="ru-RU" sz="4000" dirty="0"/>
              <a:t>майского и тоттинского говоров </a:t>
            </a:r>
            <a:br>
              <a:rPr lang="ru-RU" sz="4000" dirty="0"/>
            </a:br>
            <a:r>
              <a:rPr lang="ru-RU" sz="4000" dirty="0"/>
              <a:t>эвенкийского языка</a:t>
            </a:r>
            <a:br>
              <a:rPr lang="ru-RU" sz="4000" dirty="0"/>
            </a:br>
            <a:r>
              <a:rPr lang="ru-RU" sz="4000" dirty="0"/>
              <a:t>по данным экспедиции 2021г.</a:t>
            </a:r>
            <a:br>
              <a:rPr lang="ru-RU" sz="4000" dirty="0"/>
            </a:br>
            <a:r>
              <a:rPr lang="ru-RU" sz="4000" dirty="0"/>
              <a:t>к эвенкам Аяно-Майского района Хабаровского края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334DE-06A3-DD18-83DD-01E22B16E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11860306" cy="2944906"/>
          </a:xfrm>
        </p:spPr>
        <p:txBody>
          <a:bodyPr>
            <a:normAutofit/>
          </a:bodyPr>
          <a:lstStyle/>
          <a:p>
            <a:r>
              <a:rPr lang="ru-RU" dirty="0"/>
              <a:t>Анна А. Шарова, Мария А. Егорова</a:t>
            </a:r>
          </a:p>
          <a:p>
            <a:r>
              <a:rPr lang="ru-RU" dirty="0"/>
              <a:t>Институт лингвистики РГГУ</a:t>
            </a:r>
          </a:p>
          <a:p>
            <a:endParaRPr lang="ru-RU" dirty="0"/>
          </a:p>
          <a:p>
            <a:r>
              <a:rPr lang="ru-RU" dirty="0"/>
              <a:t>Четвёртая конференция по уральским, алтайским и палеоазиатским языкам</a:t>
            </a:r>
          </a:p>
          <a:p>
            <a:r>
              <a:rPr lang="ru-RU" dirty="0"/>
              <a:t>Санкт-Петербург, ИЛИ</a:t>
            </a:r>
          </a:p>
          <a:p>
            <a:r>
              <a:rPr lang="ru-RU" dirty="0"/>
              <a:t>27 ноября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218704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6418-24AE-00C0-2457-F2DC07A76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84BEE-F58F-8CE4-903B-AB06D5DE8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825625"/>
            <a:ext cx="10681447" cy="466725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материал озвученных словников, записанный от трёх информантов: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Информантка № 1,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из посёлка Тотта, тоттинский говор, записана в с. Аян: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139 слов, обозначающих анатомию человека, природные явления, окружающий мир, обстоятельства места.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Встречаются заимствования из эвенского языка (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kəratə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‘ухо’ (станд. эвенк. 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ʲ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alʲdaxɐn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‘щека’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станд. эвенк.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anʧan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mʲʉlʲtən ~ 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ʲʉlʲtən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‘солнце’ (станд. эвенк. 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ɨ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ʧ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);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bəditir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‘утро’ 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станд. эвенк.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tɨmanʲi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Информантка № 2,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из посёлка Тотта, тоттинский говор, записана в с. Нелькан: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88 слов, обозначающих явления природы, окружающий мир, обстоятельства места.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Встречаются заимствования из эвенского языка. 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Информант № 3,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из посёлка Маймакан, майский говор, записан в с. Нелькан: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96 слов, обозначающих анатомию человека, окружающий мир, явления природы.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Встречаются заимствования из эвенского языка. 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3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E4F1D-A8EC-68F5-AC37-3598BC792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01D489-81EA-748D-AC2C-761FD07F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ФОНЕТИЧЕСКИЕ ЧЕРТЫ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0CE71-7934-2CA0-BE11-C9DAFCB7A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>
                <a:solidFill>
                  <a:srgbClr val="FF0000"/>
                </a:solidFill>
              </a:rPr>
              <a:t>ПЕРЕЧИСЛЕННЫЕ В ОЧЕРКЕ РОМАНОВОЙ</a:t>
            </a:r>
          </a:p>
        </p:txBody>
      </p:sp>
    </p:spTree>
    <p:extLst>
      <p:ext uri="{BB962C8B-B14F-4D97-AF65-F5344CB8AC3E}">
        <p14:creationId xmlns:p14="http://schemas.microsoft.com/office/powerpoint/2010/main" val="85042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5DFC3-DCDE-2D2A-FAC4-EC25461D0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510988"/>
            <a:ext cx="10493188" cy="5665975"/>
          </a:xfrm>
        </p:spPr>
        <p:txBody>
          <a:bodyPr>
            <a:normAutofit/>
          </a:bodyPr>
          <a:lstStyle/>
          <a:p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1)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фонемы *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endParaRPr lang="ru-RU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2000" indent="0" algn="just"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Согласная фонема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начале и в конце слова, а также после согласных в этих говорах сохраняется: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сӣ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се̄н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тус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соль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котос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твой нож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тамнакса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туман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силэксэ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роса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тẏлӣскӣ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улицу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algn="just"/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Употребление начального *ʧ наряду с начальным *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 algn="just"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Наряду с начальным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говорах употребляется также фонема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-: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сачарӣ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чачарӣ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самка оленя 2-х лет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сукчамӣ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чукчамӣ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разбить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сучамӣ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чучамӣ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убежать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Употребление *х в интервокальной позиции на месте *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или (в некоторых случаях) *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ks</a:t>
            </a:r>
            <a:r>
              <a:rPr lang="ru-RU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стандартном языке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 algn="just"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[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Но как и для всех восточных диалектов,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]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для говоров майских и тоттинских эвенков характерно употребление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интервокальном положении: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ахӣ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асӣ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женщина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о̄ха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вм.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о̄са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камус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&lt;…&gt;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ирэ̄хэ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(вм.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ирэ̄ксэ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выделанная оленья шкура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силэхэ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силэкскэ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роса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тамнаха</a:t>
            </a:r>
            <a:r>
              <a:rPr lang="ru-RU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8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тамнакса</a:t>
            </a:r>
            <a:r>
              <a:rPr lang="ru-RU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туман</a:t>
            </a:r>
            <a:r>
              <a:rPr lang="en-US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2000" indent="0" algn="just">
              <a:buNone/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0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59FC7-834B-A467-7628-93B526D4E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FD08-6A1E-5071-F885-6CD2A2C16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376518"/>
            <a:ext cx="10412506" cy="5800445"/>
          </a:xfrm>
        </p:spPr>
        <p:txBody>
          <a:bodyPr>
            <a:normAutofit fontScale="92500" lnSpcReduction="20000"/>
          </a:bodyPr>
          <a:lstStyle/>
          <a:p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4) 	</a:t>
            </a:r>
            <a:r>
              <a:rPr lang="ru-RU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Потеря начального </a:t>
            </a:r>
            <a:r>
              <a:rPr lang="en-US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h</a:t>
            </a:r>
            <a:endParaRPr lang="ru-RU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произношении тоттинских эвенков отсутствует начальный 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h-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таких словах, как 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уна̄т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девушка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окто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дорога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улла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одеяло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 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уна̄т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окто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улда 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 т.д.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	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Переход *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*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произношении аимских эвенков, говорящих на майском говоре, наблюдалось употребление смычной звонкой согласной фонемы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вместо начальной губно-зубной звонкой фонемы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и её варианта губно-губной -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в интервокальном положении: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ба̄рạн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вм.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ва̄рэн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он убил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 &lt;…&gt;,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абӯн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ӯн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шапка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 &lt;…&gt; </a:t>
            </a:r>
            <a:r>
              <a:rPr lang="ru-RU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под влиянием фонетики якутского языка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	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Опускание -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w- 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интервокальном положении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произношении тоттинских эвенков наблюдается опускание фонемы -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интервокальном положении в возвратно-притяжательном суффиксе ед. ч. и стяжение трёх фонем в одну долгую: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ӯла̄-ӣ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ӯла̄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ӣ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‘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 своему дому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нэк</a:t>
            </a:r>
            <a:r>
              <a:rPr lang="ru-RU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ẏ̄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нд</a:t>
            </a:r>
            <a:r>
              <a:rPr lang="ru-RU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ẏлэ̄ӣ </a:t>
            </a:r>
            <a:r>
              <a:rPr lang="en-US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&gt;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нэк</a:t>
            </a:r>
            <a:r>
              <a:rPr lang="ru-RU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ẏ̄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нд</a:t>
            </a:r>
            <a:r>
              <a:rPr lang="ru-RU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ẏлэӣ</a:t>
            </a:r>
            <a:r>
              <a:rPr lang="en-US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вм.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нэк</a:t>
            </a:r>
            <a:r>
              <a:rPr lang="ru-RU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ẏ̄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нд</a:t>
            </a:r>
            <a:r>
              <a:rPr lang="ru-RU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ẏлэ̄</a:t>
            </a:r>
            <a:r>
              <a:rPr lang="en-US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ru-RU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ӣ</a:t>
            </a:r>
            <a:r>
              <a:rPr lang="en-US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‘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 своему младшему брату</a:t>
            </a:r>
            <a:r>
              <a:rPr lang="en-US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’.</a:t>
            </a:r>
            <a:endParaRPr lang="ru-RU" sz="19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ru-RU" sz="19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	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Переход начального *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начальный *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Эти же эвенки в начале слова вместо щелевой фонемы -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произносят смычную носовую согласную фонему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например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ма̄рэн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ва̄рэн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он убил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маӊгай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ваӊгай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яловая важенка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’,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что характерно для эвенского языка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kern="100" dirty="0">
              <a:highlight>
                <a:srgbClr val="FFFF00"/>
              </a:highlight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kern="1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81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AF9AA-9DBE-B64C-5BE7-5FBEE8D59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FE789-DED5-8745-A212-599C4B7F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510988"/>
            <a:ext cx="10493188" cy="5665975"/>
          </a:xfrm>
        </p:spPr>
        <p:txBody>
          <a:bodyPr>
            <a:normAutofit/>
          </a:bodyPr>
          <a:lstStyle/>
          <a:p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8) 	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Оглушение фонемы *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 *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или в *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Характерной особенностью произношения фонемы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этих говорах является оглушение её в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или же в щелевую согласную фонему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середине перед согласными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конце слов: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агд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ı ~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акд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ı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гром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āг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рэн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~ </a:t>
            </a:r>
            <a:r>
              <a:rPr lang="ru-RU" sz="18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āк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рэн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причалил к берегу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&lt;…&gt;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агдаг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~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агдак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~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акдах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сосняк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 &lt;…&gt;.</a:t>
            </a:r>
            <a:endParaRPr lang="ru-RU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произношении отдельных тоттинских эвенков в интервокальном положении вместо заднеязычного варианта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ҕ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наблюдается употребление губно-губной щелевой фонемы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ту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ҕ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~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ту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зима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&lt;…&gt;,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ю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ҕ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~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ю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лето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 &lt;…&gt;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	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Замена фонемы *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фонемой *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начале слов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произношении майских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&lt;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эвенков рода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&gt;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Эд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’ạ̄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 встречается замена фонемы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фонемой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начале слова: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тулӣн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дулӣн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середина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 &lt;…&gt;.</a:t>
            </a:r>
            <a:endParaRPr lang="ru-RU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	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Замена *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*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начале слов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Для говора тоттинских эвенков характерна замена в начале слов боковой согласной фонемы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фонемой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az-Latn-AZ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ā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му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</a:t>
            </a:r>
            <a:r>
              <a:rPr lang="az-Latn-AZ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ā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му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море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&lt;…&gt;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уча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уча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русский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 &lt;…&gt;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этом же говоре носовая фонема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заменяет среднеязычную фонему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й</a:t>
            </a:r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&lt;…&gt;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экọ̄</a:t>
            </a:r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й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экọ̄</a:t>
            </a:r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якут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 &lt;…&gt;.</a:t>
            </a:r>
            <a:endParaRPr lang="ru-RU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2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958C0-6E28-63CB-8EEA-6D9203566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54986-2284-0F22-69B3-282D795D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510988"/>
            <a:ext cx="10493188" cy="56659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1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1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) 	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Выпадение *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конце основы или корня слова</a:t>
            </a:r>
            <a:endParaRPr lang="ru-RU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 algn="just">
              <a:buNone/>
            </a:pP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речи как майских, так и тоттинских эвенков наблюдается выпадение согласной носовой фонемы </a:t>
            </a:r>
            <a:r>
              <a:rPr lang="ru-RU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конце основы или корня слова: </a:t>
            </a:r>
            <a:r>
              <a:rPr lang="ru-RU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гẏнми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̄ </a:t>
            </a:r>
            <a:r>
              <a:rPr lang="en-US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сказать</a:t>
            </a:r>
            <a:r>
              <a:rPr lang="en-US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гӯ̇ттэн 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(вм. </a:t>
            </a:r>
            <a:r>
              <a:rPr lang="ru-RU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гунӣттэн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он говорит</a:t>
            </a:r>
            <a:r>
              <a:rPr lang="en-US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гӯ̇м 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(вм. </a:t>
            </a:r>
            <a:r>
              <a:rPr lang="ru-RU" sz="19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гӯ̇нэм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я сказал</a:t>
            </a:r>
            <a:r>
              <a:rPr lang="en-US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9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Употребление *ʧ вместо *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начале слов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Аимские эвенки, говорящие на майском говоре, в начале некоторых слов употребляют фонему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вместо фонемы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что характерно для якутского языка: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чэрẏн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эрẏн)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железаˊ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чахамна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ахамна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лиственничная молодая поросль в тайге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Mangal" panose="02040503050203030202" pitchFamily="18" charset="0"/>
              </a:rPr>
              <a:t>&lt;…&gt;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Mangal" panose="02040503050203030202" pitchFamily="18" charset="0"/>
              </a:rPr>
              <a:t>, </a:t>
            </a:r>
            <a:r>
              <a:rPr lang="ru-RU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что характерно для якутского языка</a:t>
            </a:r>
            <a:r>
              <a:rPr lang="en-US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RU" sz="19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Палатализация *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речи некоторых майских эвенков среднеязычная сонорная согласная фонема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палатализуется (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):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’ẏ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мокрый снег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ẏл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’ẏ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кӣ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белка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RU" sz="19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Mangal" panose="02040503050203030202" pitchFamily="18" charset="0"/>
              </a:rPr>
              <a:t> 	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Употребление *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вместо *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ru-RU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0" indent="0">
              <a:buNone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Отдельные эвенки, говорящие на майском говоре, употребляют фонему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вместо фонемы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кид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’a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кӣ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(вм. 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тıд</a:t>
            </a:r>
            <a:r>
              <a:rPr lang="en-US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’a</a:t>
            </a:r>
            <a:r>
              <a:rPr lang="ru-RU" sz="19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кӣ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мышцы</a:t>
            </a:r>
            <a:r>
              <a:rPr lang="en-US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84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9E28-4FA9-A60D-F899-8DC54C7C3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E480D4-CD02-2D62-AB43-675800B1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РЕЗУЛЬТАТЫ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8DB2-0DD5-D287-3001-9580A3228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11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AE59-8C82-1078-5B0D-DE0200FD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0"/>
            <a:ext cx="11031071" cy="10966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ЧЕРТА  № 1. 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Сохранение фонемы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*s</a:t>
            </a:r>
            <a:b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в начальной позиции</a:t>
            </a:r>
            <a:endParaRPr lang="ru-RU" dirty="0"/>
          </a:p>
        </p:txBody>
      </p:sp>
      <p:pic>
        <p:nvPicPr>
          <p:cNvPr id="4" name="Рисунок 13">
            <a:extLst>
              <a:ext uri="{FF2B5EF4-FFF2-40B4-BE49-F238E27FC236}">
                <a16:creationId xmlns:a16="http://schemas.microsoft.com/office/drawing/2014/main" id="{3209488E-780A-6B70-6D96-B8F2D1369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60" y="2503032"/>
            <a:ext cx="6768000" cy="43319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A53325-A0D8-6C05-59CD-B9113781E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04061"/>
              </p:ext>
            </p:extLst>
          </p:nvPr>
        </p:nvGraphicFramePr>
        <p:xfrm>
          <a:off x="0" y="1344706"/>
          <a:ext cx="5446060" cy="54153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23030">
                  <a:extLst>
                    <a:ext uri="{9D8B030D-6E8A-4147-A177-3AD203B41FA5}">
                      <a16:colId xmlns:a16="http://schemas.microsoft.com/office/drawing/2014/main" val="3632958918"/>
                    </a:ext>
                  </a:extLst>
                </a:gridCol>
                <a:gridCol w="2723030">
                  <a:extLst>
                    <a:ext uri="{9D8B030D-6E8A-4147-A177-3AD203B41FA5}">
                      <a16:colId xmlns:a16="http://schemas.microsoft.com/office/drawing/2014/main" val="820086748"/>
                    </a:ext>
                  </a:extLst>
                </a:gridCol>
              </a:tblGrid>
              <a:tr h="6345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АЯН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НЕЛЬКАН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69406"/>
                  </a:ext>
                </a:extLst>
              </a:tr>
              <a:tr h="634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aks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‘роса’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‘дымокур’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suk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‘топор’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ilta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‘кишки’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sʲilukta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785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618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1C66D-E41C-5B9F-35AC-0CE31D4D5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9DDC-6500-69BF-E048-DDADF8A4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0"/>
            <a:ext cx="11031071" cy="10966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ЧЕРТА  № 3. </a:t>
            </a:r>
            <a:r>
              <a:rPr lang="ru-RU" kern="100" dirty="0">
                <a:latin typeface="Times New Roman" panose="02020603050405020304" pitchFamily="18" charset="0"/>
                <a:cs typeface="Mangal" panose="02040503050203030202" pitchFamily="18" charset="0"/>
              </a:rPr>
              <a:t>Переход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*s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в *х </a:t>
            </a:r>
            <a:b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в интервокальной позиции</a:t>
            </a:r>
            <a:endParaRPr lang="ru-RU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A49DCD-9936-E2E1-756D-DD89C3DFC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02270"/>
              </p:ext>
            </p:extLst>
          </p:nvPr>
        </p:nvGraphicFramePr>
        <p:xfrm>
          <a:off x="0" y="1344706"/>
          <a:ext cx="5446060" cy="55479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23030">
                  <a:extLst>
                    <a:ext uri="{9D8B030D-6E8A-4147-A177-3AD203B41FA5}">
                      <a16:colId xmlns:a16="http://schemas.microsoft.com/office/drawing/2014/main" val="3632958918"/>
                    </a:ext>
                  </a:extLst>
                </a:gridCol>
                <a:gridCol w="2723030">
                  <a:extLst>
                    <a:ext uri="{9D8B030D-6E8A-4147-A177-3AD203B41FA5}">
                      <a16:colId xmlns:a16="http://schemas.microsoft.com/office/drawing/2014/main" val="820086748"/>
                    </a:ext>
                  </a:extLst>
                </a:gridCol>
              </a:tblGrid>
              <a:tr h="63452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ПОЛИГУС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МАТЕРИАЛ ГОВОРОВ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69406"/>
                  </a:ext>
                </a:extLst>
              </a:tr>
              <a:tr h="634529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əŋəsʲ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‘сила’ </a:t>
                      </a: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o:sʲikta ‘звезда’</a:t>
                      </a: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osokto ‘почка’</a:t>
                      </a: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asʲi: ‘женщина’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ɨɦɨ </a:t>
                      </a:r>
                    </a:p>
                    <a:p>
                      <a:pPr lvl="0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axɨkta</a:t>
                      </a:r>
                    </a:p>
                    <a:p>
                      <a:pPr lvl="0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boxokto ~ boɦətə</a:t>
                      </a:r>
                    </a:p>
                    <a:p>
                      <a:pPr lvl="0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axʲi: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7852640"/>
                  </a:ext>
                </a:extLst>
              </a:tr>
            </a:tbl>
          </a:graphicData>
        </a:graphic>
      </p:graphicFrame>
      <p:pic>
        <p:nvPicPr>
          <p:cNvPr id="3" name="Рисунок 14">
            <a:extLst>
              <a:ext uri="{FF2B5EF4-FFF2-40B4-BE49-F238E27FC236}">
                <a16:creationId xmlns:a16="http://schemas.microsoft.com/office/drawing/2014/main" id="{0CC11EDF-1237-0FC6-EB6B-03E4F4610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00" y="2586454"/>
            <a:ext cx="6732000" cy="43061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83E25F-4082-C304-2A1C-12BD05F1E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363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07AC6-AB81-5CB8-737A-8CF357BCD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D155-3842-02E0-EF25-9D08EF82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41" y="1"/>
            <a:ext cx="10627659" cy="1223681"/>
          </a:xfrm>
        </p:spPr>
        <p:txBody>
          <a:bodyPr>
            <a:normAutofit fontScale="90000"/>
          </a:bodyPr>
          <a:lstStyle/>
          <a:p>
            <a:r>
              <a:rPr lang="ru-RU" dirty="0"/>
              <a:t>ЧЕРТА  № 4. 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Потеря начального 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h</a:t>
            </a:r>
            <a:br>
              <a:rPr lang="ru-RU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ru-RU" dirty="0">
              <a:highlight>
                <a:srgbClr val="FFFF00"/>
              </a:highlight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C69BEED-4425-C5AA-75D8-3395450E7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471386"/>
              </p:ext>
            </p:extLst>
          </p:nvPr>
        </p:nvGraphicFramePr>
        <p:xfrm>
          <a:off x="255492" y="611841"/>
          <a:ext cx="10627660" cy="61202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42553">
                  <a:extLst>
                    <a:ext uri="{9D8B030D-6E8A-4147-A177-3AD203B41FA5}">
                      <a16:colId xmlns:a16="http://schemas.microsoft.com/office/drawing/2014/main" val="836478439"/>
                    </a:ext>
                  </a:extLst>
                </a:gridCol>
                <a:gridCol w="3479134">
                  <a:extLst>
                    <a:ext uri="{9D8B030D-6E8A-4147-A177-3AD203B41FA5}">
                      <a16:colId xmlns:a16="http://schemas.microsoft.com/office/drawing/2014/main" val="2269650409"/>
                    </a:ext>
                  </a:extLst>
                </a:gridCol>
                <a:gridCol w="3605973">
                  <a:extLst>
                    <a:ext uri="{9D8B030D-6E8A-4147-A177-3AD203B41FA5}">
                      <a16:colId xmlns:a16="http://schemas.microsoft.com/office/drawing/2014/main" val="2837369825"/>
                    </a:ext>
                  </a:extLst>
                </a:gridCol>
              </a:tblGrid>
              <a:tr h="55342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ПОЛИГУС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АЯН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НЕЛЬКАН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042374"/>
                  </a:ext>
                </a:extLst>
              </a:tr>
              <a:tr h="55667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halgan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нога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hokto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hərgʲi:skʲ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iː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вниз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hərgʲi:lə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внизу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hʲiktɨrɛvmʲi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замерзнуть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hakʲin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печень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algan</a:t>
                      </a:r>
                      <a:endParaRPr lang="ru-RU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aktə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isti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‘вниз по течению’</a:t>
                      </a: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‘моя печень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algan</a:t>
                      </a:r>
                      <a:endParaRPr lang="ru-RU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argʲiskʲi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argʲila </a:t>
                      </a: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iktavaram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ʲi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akʲin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956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56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E76DFC-23C3-AFDD-B98E-22DE72D3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ОБЩИЕ СВЕДЕНИЯ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627D4-B9B0-30CF-7E21-4A3BF273E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2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C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5922F-DE52-6682-E210-A15256BDC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88D41872-0F89-E270-F3B8-706FA87C986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" y="-11"/>
            <a:ext cx="10753321" cy="6882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57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F4FC-B0C1-E77F-4829-905D7E14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23683"/>
          </a:xfrm>
        </p:spPr>
        <p:txBody>
          <a:bodyPr>
            <a:normAutofit fontScale="90000"/>
          </a:bodyPr>
          <a:lstStyle/>
          <a:p>
            <a:r>
              <a:rPr lang="ru-RU" dirty="0"/>
              <a:t>ЧЕРТА  № 11.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ыпадение *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конце основы или корня</a:t>
            </a:r>
            <a:endParaRPr lang="ru-RU" sz="4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67FDA68-D789-91E4-8C4C-E636A86BCC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585817"/>
              </p:ext>
            </p:extLst>
          </p:nvPr>
        </p:nvGraphicFramePr>
        <p:xfrm>
          <a:off x="278969" y="1048425"/>
          <a:ext cx="10604182" cy="55786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4727">
                  <a:extLst>
                    <a:ext uri="{9D8B030D-6E8A-4147-A177-3AD203B41FA5}">
                      <a16:colId xmlns:a16="http://schemas.microsoft.com/office/drawing/2014/main" val="836478439"/>
                    </a:ext>
                  </a:extLst>
                </a:gridCol>
                <a:gridCol w="3471448">
                  <a:extLst>
                    <a:ext uri="{9D8B030D-6E8A-4147-A177-3AD203B41FA5}">
                      <a16:colId xmlns:a16="http://schemas.microsoft.com/office/drawing/2014/main" val="2269650409"/>
                    </a:ext>
                  </a:extLst>
                </a:gridCol>
                <a:gridCol w="3598007">
                  <a:extLst>
                    <a:ext uri="{9D8B030D-6E8A-4147-A177-3AD203B41FA5}">
                      <a16:colId xmlns:a16="http://schemas.microsoft.com/office/drawing/2014/main" val="2837369825"/>
                    </a:ext>
                  </a:extLst>
                </a:gridCol>
              </a:tblGrid>
              <a:tr h="49336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ПОЛИГУС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АЯН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НЕЛЬКАН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042374"/>
                  </a:ext>
                </a:extLst>
              </a:tr>
              <a:tr h="50604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uksʲin ‘чирей’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halgan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нога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ukun ‘женская грудь’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mewan ‘сердце’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uks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algan </a:t>
                      </a: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algan </a:t>
                      </a: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ukun</a:t>
                      </a:r>
                      <a:endParaRPr lang="ru-RU" sz="2400" dirty="0"/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956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86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C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DEF80-E167-2BEF-DA96-4BDB85EC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18">
            <a:extLst>
              <a:ext uri="{FF2B5EF4-FFF2-40B4-BE49-F238E27FC236}">
                <a16:creationId xmlns:a16="http://schemas.microsoft.com/office/drawing/2014/main" id="{E1951EF4-863E-9DBE-E6A1-DE922F617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4"/>
            <a:ext cx="11619074" cy="6821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454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1F115-8708-423D-BA5A-2D42716EE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E4C8-A4B3-654E-FB3E-8DE8384B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57225"/>
          </a:xfrm>
        </p:spPr>
        <p:txBody>
          <a:bodyPr>
            <a:normAutofit fontScale="90000"/>
          </a:bodyPr>
          <a:lstStyle/>
          <a:p>
            <a:r>
              <a:rPr lang="ru-RU" dirty="0"/>
              <a:t>ЧЕРТА  № 13.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Палатализация *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endParaRPr lang="ru-RU" sz="4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D863373-DE39-B04E-DF06-655B6AAFE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221470"/>
              </p:ext>
            </p:extLst>
          </p:nvPr>
        </p:nvGraphicFramePr>
        <p:xfrm>
          <a:off x="1" y="518158"/>
          <a:ext cx="12015788" cy="6339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5263">
                  <a:extLst>
                    <a:ext uri="{9D8B030D-6E8A-4147-A177-3AD203B41FA5}">
                      <a16:colId xmlns:a16="http://schemas.microsoft.com/office/drawing/2014/main" val="836478439"/>
                    </a:ext>
                  </a:extLst>
                </a:gridCol>
                <a:gridCol w="3933561">
                  <a:extLst>
                    <a:ext uri="{9D8B030D-6E8A-4147-A177-3AD203B41FA5}">
                      <a16:colId xmlns:a16="http://schemas.microsoft.com/office/drawing/2014/main" val="2269650409"/>
                    </a:ext>
                  </a:extLst>
                </a:gridCol>
                <a:gridCol w="4076964">
                  <a:extLst>
                    <a:ext uri="{9D8B030D-6E8A-4147-A177-3AD203B41FA5}">
                      <a16:colId xmlns:a16="http://schemas.microsoft.com/office/drawing/2014/main" val="2837369825"/>
                    </a:ext>
                  </a:extLst>
                </a:gridCol>
              </a:tblGrid>
              <a:tr h="106422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ПОЛИГУС / </a:t>
                      </a:r>
                    </a:p>
                    <a:p>
                      <a:pPr algn="ctr"/>
                      <a:r>
                        <a:rPr lang="ru-RU" sz="2000" dirty="0"/>
                        <a:t>СТАНДАРТИЗОВАННЫЙ ВАРИАНТ ДИАЛЕКТИЗМА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АЯН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НЕЛЬКАН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042374"/>
                  </a:ext>
                </a:extLst>
              </a:tr>
              <a:tr h="49184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ɨ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‘голова’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nʲʉlt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n* ‘солнце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ilə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sə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dukū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писать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‘моя голова’</a:t>
                      </a: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ʲʉ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sʲilʲaksə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ʲʉ-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ʲ-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ʲ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начинает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болеть’ </a:t>
                      </a:r>
                      <a:endParaRPr lang="ru-RU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nʲʉlʲtan</a:t>
                      </a:r>
                    </a:p>
                    <a:p>
                      <a:pPr algn="ctr"/>
                      <a:endParaRPr lang="ru-RU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agdɨ-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lʲ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-dan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ru-R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началась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гроза’</a:t>
                      </a:r>
                      <a:endParaRPr lang="ru-RU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956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122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13DF-0049-3DAF-D08A-46C8E102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F4CA8-6F65-5507-B465-28E75DE0C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36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ru-RU" sz="36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ru-RU" sz="2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Слово nʲʉlt</a:t>
            </a:r>
            <a:r>
              <a:rPr lang="ru-RU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</a:t>
            </a:r>
            <a:r>
              <a:rPr lang="ru-RU" sz="2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 является заимствованием, в левом столбце оно приведено в том виде, в котором оно приводится в словаре Василевич. Мы благодарны Н. Я. Булатовой, обратившей на это наше внимание.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542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C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6466-99BE-660D-B88F-B75424FF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1">
            <a:extLst>
              <a:ext uri="{FF2B5EF4-FFF2-40B4-BE49-F238E27FC236}">
                <a16:creationId xmlns:a16="http://schemas.microsoft.com/office/drawing/2014/main" id="{2007732D-53AB-DA17-B360-BA7ADF2BB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14967"/>
            <a:ext cx="10690066" cy="6842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494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27D0-3F1A-5282-8E08-5BB3926F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Неподтверждённые черты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206CA-B434-76B7-DBFC-48A9DA44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18" y="1398494"/>
            <a:ext cx="10748682" cy="4778469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5: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материалах нашлось лишь два слова с *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интервокальной позиции (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guluwun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‘костер’,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mewan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‘сердце’), и в обоих *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интервокальной позиции сохраняется. </a:t>
            </a:r>
          </a:p>
          <a:p>
            <a:pPr algn="just"/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9: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все встретившиеся слова сохраняют звук: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dɨlaʧa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‘солнце’;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dɨl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‘голова’;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dərə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‘лицо’;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dɨskʲi ‘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сторону’;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davrʲidu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‘переправляться через реку’ и т.д.</a:t>
            </a:r>
          </a:p>
          <a:p>
            <a:pPr algn="just"/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№ 12: в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 всех случаях фонема *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сохраняется: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nʲʉrʲʉkta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‘волосы’ и т.д.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8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91C0-FB6B-D6C9-00C5-67BE7743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Черты, для подтверждения которых </a:t>
            </a:r>
            <a:br>
              <a:rPr lang="ru-RU" dirty="0"/>
            </a:br>
            <a:r>
              <a:rPr lang="ru-RU" dirty="0"/>
              <a:t>не хватило материала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3CDB7-AA1B-8C96-0E5C-571CF6064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15352"/>
            <a:ext cx="11156576" cy="504264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Употребление начального *ʧ наряду с начальным *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 нашлось ни одного примера. Это явление встречалось у большинства говоров восточной группы. Употребление *ʧ является регрессивной ассимиляцией, которая развилась под влиянием бурятского языка [Романова, Мыреева 1964].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6. 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Опускание -</a:t>
            </a:r>
            <a:r>
              <a:rPr lang="en-US" sz="2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w- 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интервокальном положении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7.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~*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#_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нашлось ни одного примера. Явление оценивается как эвенское влияние [Романова, Мыреева 1964].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8.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~ {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 / _{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 или _#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10.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~ *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#_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явление заимствовано из эвенского языка. Было обнаружено в тоттинском говоре восточной группы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[Романова, Мыреева 1964].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14.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Употребление *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вместо *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ru-RU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985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B943B-4B18-357E-A2C7-294A34F0A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C49961-47A7-B7EE-7271-1E85E89F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ФОНЕТИЧЕСКИЕ ЧЕРТЫ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15185-62E5-B373-D349-DCC2EF8A0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sz="2400" dirty="0">
                <a:solidFill>
                  <a:srgbClr val="FF0000"/>
                </a:solidFill>
              </a:rPr>
              <a:t>НЕ ПЕРЕЧИСЛЕННЫЕ В ОЧЕРКЕ РОМАНОВОЙ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371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94B062-D31F-8EF9-C926-BB1CF588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77"/>
            <a:ext cx="11353800" cy="1354512"/>
          </a:xfrm>
        </p:spPr>
        <p:txBody>
          <a:bodyPr/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Переход *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 смычных в фрикативные в #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_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endParaRPr lang="ru-R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93B035-876D-6C5B-A463-C51EA3351B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838292"/>
              </p:ext>
            </p:extLst>
          </p:nvPr>
        </p:nvGraphicFramePr>
        <p:xfrm>
          <a:off x="838200" y="1825625"/>
          <a:ext cx="10515597" cy="463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10684507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50468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88650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ПОЛИГУС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  <a:cs typeface="Times New Roman" panose="02020603050405020304" pitchFamily="18" charset="0"/>
                        </a:rPr>
                        <a:t>АЯН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НЕЛЬКАН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27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mʲe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сердце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nʲi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kʲ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imnʲa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alʲda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‘щека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</a:p>
                    <a:p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bʲe: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‘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луна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’</a:t>
                      </a:r>
                    </a:p>
                    <a:p>
                      <a:pPr lvl="0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ugʲiskʲi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‘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вверх по склону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’</a:t>
                      </a:r>
                    </a:p>
                    <a:p>
                      <a:pPr lvl="0"/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ʲ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ʲ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‘чаща’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моё сердце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nʲi: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əma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твоя шея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alʲda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bʲi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ə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be: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ɦ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xʲ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iskʲi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ʲ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ɦʲ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870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41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B91D-5497-47F8-0AFA-F0A44B7C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ЭВЕНКИЙСКИЙ ЯЗЫК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DB44-4B9A-BF7B-EEC5-A81CCC625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" y="1788459"/>
            <a:ext cx="11806518" cy="4388504"/>
          </a:xfrm>
        </p:spPr>
        <p:txBody>
          <a:bodyPr>
            <a:normAutofit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Тунгусо-Маньчжурский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[Хелимский 1998;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Janhunen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2024], см. также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[Whaley,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Oskolskaya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2020] 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различных интерпретациях состава северной ветви.</a:t>
            </a:r>
          </a:p>
          <a:p>
            <a:pPr algn="just"/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данным переписи 2021 г., в России проживает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39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тыс. эвенков, из которых около 11% владеет эвенкийским языком [Варламов 2022].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угрожаемым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[Tsumagari et al. 2007;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Kazakevich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для немногочисленных носителей в России эвенкийский является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как в качестве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выступает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или другой более витальный язык (якутский, бурятский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etc.).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9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C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>
            <a:extLst>
              <a:ext uri="{FF2B5EF4-FFF2-40B4-BE49-F238E27FC236}">
                <a16:creationId xmlns:a16="http://schemas.microsoft.com/office/drawing/2014/main" id="{78DF1206-C768-8784-BA85-50B180F5F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0692000" cy="6842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7981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F55ECC-C9B0-19F7-F5AF-E2EB3670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36" y="457200"/>
            <a:ext cx="11088052" cy="1233488"/>
          </a:xfrm>
        </p:spPr>
        <p:txBody>
          <a:bodyPr/>
          <a:lstStyle/>
          <a:p>
            <a:r>
              <a:rPr lang="ru-RU" dirty="0"/>
              <a:t>АЯН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94186-B4FB-87C7-71E5-E0C954737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/>
              <a:t>Выпадение *k перед *t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CEF0C-2107-8D7B-070C-B72B42C29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7336" y="2505075"/>
            <a:ext cx="5730240" cy="36845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станд. </a:t>
            </a:r>
            <a:r>
              <a:rPr lang="en-US" sz="2800" dirty="0" err="1"/>
              <a:t>nʲʉ</a:t>
            </a:r>
            <a:r>
              <a:rPr lang="ru-RU" sz="2800" dirty="0"/>
              <a:t>:r</a:t>
            </a:r>
            <a:r>
              <a:rPr lang="en-US" sz="2800" dirty="0"/>
              <a:t>ʲ</a:t>
            </a:r>
            <a:r>
              <a:rPr lang="ru-RU" sz="2800" dirty="0"/>
              <a:t>i</a:t>
            </a:r>
            <a:r>
              <a:rPr lang="ru-RU" sz="2800" b="1" dirty="0"/>
              <a:t>kt</a:t>
            </a:r>
            <a:r>
              <a:rPr lang="ru-RU" sz="2800" dirty="0"/>
              <a:t>ә</a:t>
            </a:r>
            <a:r>
              <a:rPr lang="en-US" sz="2800" dirty="0"/>
              <a:t> ~ </a:t>
            </a:r>
            <a:r>
              <a:rPr lang="en-US" sz="2800" dirty="0" err="1"/>
              <a:t>nʲʉrʲʉ</a:t>
            </a:r>
            <a:r>
              <a:rPr lang="en-US" sz="2800" b="1" dirty="0" err="1"/>
              <a:t>t</a:t>
            </a:r>
            <a:r>
              <a:rPr lang="en-US" sz="2800" dirty="0" err="1"/>
              <a:t>ә</a:t>
            </a:r>
            <a:r>
              <a:rPr lang="en-US" sz="2800" dirty="0"/>
              <a:t> ‘</a:t>
            </a:r>
            <a:r>
              <a:rPr lang="ru-RU" sz="2800" dirty="0"/>
              <a:t>волосы</a:t>
            </a:r>
            <a:r>
              <a:rPr lang="en-US" sz="2800" dirty="0"/>
              <a:t>’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/>
              <a:t>станд. gurga</a:t>
            </a:r>
            <a:r>
              <a:rPr lang="ru-RU" sz="2800" b="1" dirty="0"/>
              <a:t>kt</a:t>
            </a:r>
            <a:r>
              <a:rPr lang="ru-RU" sz="2800" dirty="0"/>
              <a:t>a </a:t>
            </a:r>
            <a:r>
              <a:rPr lang="en-US" sz="2800" dirty="0"/>
              <a:t>~ </a:t>
            </a:r>
            <a:r>
              <a:rPr lang="en-US" sz="2800" dirty="0" err="1"/>
              <a:t>gulʲgə</a:t>
            </a:r>
            <a:r>
              <a:rPr lang="en-US" sz="2800" b="1" dirty="0" err="1"/>
              <a:t>t</a:t>
            </a:r>
            <a:r>
              <a:rPr lang="en-US" sz="2800" dirty="0" err="1"/>
              <a:t>a</a:t>
            </a:r>
            <a:r>
              <a:rPr lang="en-US" sz="2800" dirty="0"/>
              <a:t> ‘</a:t>
            </a:r>
            <a:r>
              <a:rPr lang="ru-RU" sz="2800" dirty="0"/>
              <a:t>борода</a:t>
            </a:r>
            <a:r>
              <a:rPr lang="en-US" sz="2800" dirty="0"/>
              <a:t>’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/>
              <a:t>станд. sʲilu</a:t>
            </a:r>
            <a:r>
              <a:rPr lang="ru-RU" sz="2800" b="1" dirty="0"/>
              <a:t>kt</a:t>
            </a:r>
            <a:r>
              <a:rPr lang="ru-RU" sz="2800" dirty="0"/>
              <a:t>a </a:t>
            </a:r>
            <a:r>
              <a:rPr lang="en-US" sz="2800" dirty="0"/>
              <a:t>~ </a:t>
            </a:r>
            <a:r>
              <a:rPr lang="en-US" sz="2800" dirty="0" err="1"/>
              <a:t>sʲil</a:t>
            </a:r>
            <a:r>
              <a:rPr lang="ru-RU" sz="2800" dirty="0"/>
              <a:t>u</a:t>
            </a:r>
            <a:r>
              <a:rPr lang="en-US" sz="2800" b="1" dirty="0"/>
              <a:t>t</a:t>
            </a:r>
            <a:r>
              <a:rPr lang="en-US" sz="2800" dirty="0"/>
              <a:t>a ‘</a:t>
            </a:r>
            <a:r>
              <a:rPr lang="ru-RU" sz="2800" dirty="0"/>
              <a:t>кишки</a:t>
            </a:r>
            <a:r>
              <a:rPr lang="en-US" sz="2800" dirty="0"/>
              <a:t>’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DDFCB5-9C4C-A7BF-7C55-A4DFD5C99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400" dirty="0"/>
              <a:t>Употребление *</a:t>
            </a:r>
            <a:r>
              <a:rPr lang="en-US" sz="2400" dirty="0"/>
              <a:t>t</a:t>
            </a:r>
            <a:r>
              <a:rPr lang="ru-RU" sz="2400" dirty="0"/>
              <a:t> вместо *ʧ</a:t>
            </a:r>
            <a:endParaRPr lang="ru-R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11712F-00C1-B8DA-CA79-81F7CCD50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30240" cy="368458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станд. </a:t>
            </a:r>
            <a:r>
              <a:rPr lang="en-US" sz="2800" dirty="0" err="1"/>
              <a:t>ʧiʲikən</a:t>
            </a:r>
            <a:r>
              <a:rPr lang="en-US" sz="2800" dirty="0"/>
              <a:t> ~ </a:t>
            </a:r>
            <a:r>
              <a:rPr lang="en-US" sz="2800" b="1" dirty="0" err="1"/>
              <a:t>tʲ</a:t>
            </a:r>
            <a:r>
              <a:rPr lang="en-US" sz="2800" dirty="0" err="1"/>
              <a:t>ikan</a:t>
            </a:r>
            <a:r>
              <a:rPr lang="en-US" sz="2800" dirty="0"/>
              <a:t> ‘</a:t>
            </a:r>
            <a:r>
              <a:rPr lang="ru-RU" sz="2800" dirty="0"/>
              <a:t>моча</a:t>
            </a:r>
            <a:r>
              <a:rPr lang="en-US" sz="2800" dirty="0"/>
              <a:t>’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sz="2800" dirty="0"/>
              <a:t>танд. </a:t>
            </a:r>
            <a:r>
              <a:rPr lang="en-US" sz="2800" dirty="0" err="1"/>
              <a:t>omkoʧo</a:t>
            </a:r>
            <a:r>
              <a:rPr lang="en-US" sz="2800" dirty="0"/>
              <a:t> ~ </a:t>
            </a:r>
            <a:r>
              <a:rPr lang="en-US" sz="2800" dirty="0" err="1"/>
              <a:t>amkwa</a:t>
            </a:r>
            <a:r>
              <a:rPr lang="en-US" sz="2800" b="1" dirty="0" err="1"/>
              <a:t>t</a:t>
            </a:r>
            <a:r>
              <a:rPr lang="en-US" sz="2800" dirty="0" err="1"/>
              <a:t>a</a:t>
            </a:r>
            <a:r>
              <a:rPr lang="en-US" sz="2800" dirty="0"/>
              <a:t> ‘</a:t>
            </a:r>
            <a:r>
              <a:rPr lang="ru-RU" sz="2800" dirty="0"/>
              <a:t>лоб</a:t>
            </a:r>
            <a:r>
              <a:rPr lang="en-US" sz="2800" dirty="0"/>
              <a:t>’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500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7DCC-BE8C-67A7-46E0-2EF67468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НЕЛЬКАН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25763-EC69-69B6-EE4F-3E4F18F36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/>
              <a:t>Употребление *m вместо *ŋ</a:t>
            </a:r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02875-3D12-595D-32B1-F472A531B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2680"/>
            <a:ext cx="6399212" cy="37969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станд. </a:t>
            </a:r>
            <a:r>
              <a:rPr lang="en-US" sz="2800" dirty="0" err="1"/>
              <a:t>soŋodʲiran</a:t>
            </a:r>
            <a:r>
              <a:rPr lang="en-US" sz="2800" dirty="0"/>
              <a:t> ~ </a:t>
            </a:r>
            <a:r>
              <a:rPr lang="en-US" sz="2800" dirty="0" err="1"/>
              <a:t>sa</a:t>
            </a:r>
            <a:r>
              <a:rPr lang="en-US" sz="2800" b="1" dirty="0" err="1">
                <a:solidFill>
                  <a:srgbClr val="FF0000"/>
                </a:solidFill>
              </a:rPr>
              <a:t>m</a:t>
            </a:r>
            <a:r>
              <a:rPr lang="en-US" sz="2800" dirty="0" err="1"/>
              <a:t>adʲiran</a:t>
            </a:r>
            <a:r>
              <a:rPr lang="en-US" sz="2800" dirty="0"/>
              <a:t> ‘</a:t>
            </a:r>
            <a:r>
              <a:rPr lang="ru-RU" sz="2800" dirty="0"/>
              <a:t>плачет</a:t>
            </a:r>
            <a:r>
              <a:rPr lang="en-US" sz="2800" dirty="0"/>
              <a:t>’</a:t>
            </a:r>
            <a:endParaRPr lang="ru-RU" sz="2800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станд. </a:t>
            </a:r>
            <a:r>
              <a:rPr lang="en-US" sz="2800" dirty="0" err="1"/>
              <a:t>oŋokto</a:t>
            </a:r>
            <a:r>
              <a:rPr lang="en-US" sz="2800" dirty="0"/>
              <a:t> ~ </a:t>
            </a:r>
            <a:r>
              <a:rPr lang="en-US" sz="2800" dirty="0" err="1"/>
              <a:t>o</a:t>
            </a:r>
            <a:r>
              <a:rPr lang="en-US" sz="2800" b="1" dirty="0" err="1">
                <a:solidFill>
                  <a:srgbClr val="FF0000"/>
                </a:solidFill>
              </a:rPr>
              <a:t>m</a:t>
            </a:r>
            <a:r>
              <a:rPr lang="en-US" sz="2800" dirty="0" err="1"/>
              <a:t>akta</a:t>
            </a:r>
            <a:r>
              <a:rPr lang="en-US" sz="2800" dirty="0"/>
              <a:t> ‘</a:t>
            </a:r>
            <a:r>
              <a:rPr lang="ru-RU" sz="2800" dirty="0"/>
              <a:t>нос</a:t>
            </a:r>
            <a:r>
              <a:rPr lang="en-US" sz="2800" dirty="0"/>
              <a:t>’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станд. </a:t>
            </a:r>
            <a:r>
              <a:rPr lang="en-US" sz="2800" dirty="0" err="1"/>
              <a:t>nʲaŋna</a:t>
            </a:r>
            <a:r>
              <a:rPr lang="en-US" sz="2800" dirty="0"/>
              <a:t> ~ </a:t>
            </a:r>
            <a:r>
              <a:rPr lang="en-US" sz="2800" dirty="0" err="1"/>
              <a:t>nʲa</a:t>
            </a:r>
            <a:r>
              <a:rPr lang="en-US" sz="2800" b="1" dirty="0" err="1">
                <a:solidFill>
                  <a:srgbClr val="FF0000"/>
                </a:solidFill>
              </a:rPr>
              <a:t>m</a:t>
            </a:r>
            <a:r>
              <a:rPr lang="en-US" sz="2800" dirty="0" err="1"/>
              <a:t>nʲa</a:t>
            </a:r>
            <a:r>
              <a:rPr lang="en-US" sz="2800" dirty="0"/>
              <a:t> ‘</a:t>
            </a:r>
            <a:r>
              <a:rPr lang="ru-RU" sz="2800" dirty="0"/>
              <a:t>небо</a:t>
            </a:r>
            <a:r>
              <a:rPr lang="en-US" sz="2800" dirty="0"/>
              <a:t>’</a:t>
            </a:r>
            <a:r>
              <a:rPr lang="ru-RU" sz="28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041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174903-C4E8-9584-09D5-6661F608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AC76BE-CAF8-265E-5BD2-E97037B6A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подтвердились явления, объясняемые влиянием якутского.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отсутствие, возможно, объясняется более поздним влиянием стандарта.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04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B474-8D5F-D66E-0C72-E42F8188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C2AB-EA45-89FC-58E9-450151B35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Варламов А.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 </a:t>
            </a:r>
            <a:r>
              <a:rPr lang="ru-RU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Сонинги Дулин Буга: этногенез и этническая история эвенков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Новосибирск: Наука, 2022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Василевич Г. М. </a:t>
            </a:r>
            <a:r>
              <a:rPr lang="ru-RU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Очерки диалектов эвенкийского языка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Л.: Издательство Министерства просвещения РСФСР, 1948.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Романова А. В., Мыреева А. Н. </a:t>
            </a:r>
            <a:r>
              <a:rPr lang="ru-RU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Очерки учурского, майского и тоттинского говоров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М.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Л.: Академия наук СССР, 1964.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Хелимский Е. А. Тунгусо-маньчжурские языки // В. Н. Ярцева (гл. ред). </a:t>
            </a:r>
            <a:r>
              <a:rPr lang="ru-RU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БЭС: Языкознание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М.: Научное издательство «Большая Российская энциклопедия», 1998.</a:t>
            </a:r>
            <a:endParaRPr lang="en-US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Bulatova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Nadezhda, Grenoble Lenore. 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Evenki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Languages of the World / Materials 141. München: LINCOM EUROPA,1999.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Janhunen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Juha.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Tungusic as a language family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// 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Tungusic languages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Alexander Vovin, José Andrés Alonso de la Fuente, and Juha Janhunen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(eds.). Routledge: London — N.-Y.,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Kazakevich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Olga A.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Kazakevich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Olga A. Fieldwork in the Situation of Language Shift // </a:t>
            </a:r>
            <a:r>
              <a:rPr lang="en-US" sz="19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Strategies for Knowledge Elicitation: The Experience of the Russian School of Field Linguistics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Tatiana B. 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Agranat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Leyli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R. 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Dodykhudoeva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(eds.). Springer Verlag, 2021.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Nedjakov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1997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s-ES_tradnl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Nedjalkov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Igor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_tradn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Evenki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_tradn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s-ES_tradn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Routledge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1997.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Tsumagari T., Kurebito M., Endo F. Siberia: Tungusic and Palaeosiberian // Osahito Miyaoka, Osamu Sakiyama, Michael E. Krauss (eds.).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vanishing languages of the Pacific Rim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Oxford: Oxford University Press, 2007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Whaley,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Oskolskaya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 classification of the Tungusic languages. 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Oxford guide to the </a:t>
            </a:r>
            <a:r>
              <a:rPr lang="en-US" sz="19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Transeurasian</a:t>
            </a:r>
            <a:r>
              <a:rPr lang="en-US" sz="19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languages</a:t>
            </a:r>
            <a:r>
              <a:rPr lang="en-US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Martine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Robbeets</a:t>
            </a:r>
            <a:r>
              <a:rPr lang="en-US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&amp; Alexander Savelyev (eds.). Oxford: Oxford University Press, 2020.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40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D430-FE4E-F608-776F-BE9BCA50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ДИАЛЕКТЫ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0DBE6-708C-1B8E-2E3B-153DDC6A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Многодиалектный, включает три диалектные группы (или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наречия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северную, южную и восточную, — которые подразделяются на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50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диалектов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Bulatova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Grenoble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1999;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Nedjakov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1997; Василевич 1948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Майский и тоттинский говоры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в восточную группу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Коряков Ю.Б. 2010. Карта «Эвенкийский язык», разработанная в рамках проекта «Динамика языковых контактов в Циркумполярном регионе».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онлайн: </a:t>
            </a:r>
            <a:r>
              <a:rPr lang="ru-RU" sz="2000" b="0" i="0" u="none" strike="noStrike" dirty="0">
                <a:solidFill>
                  <a:srgbClr val="4682B4"/>
                </a:solidFill>
                <a:effectLst/>
                <a:latin typeface="Helvetica Neue"/>
                <a:hlinkClick r:id="rId2"/>
              </a:rPr>
              <a:t>http://circumpolar.iling-ran.ru/outcomes/maps/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90374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map of a large area&#10;&#10;Description automatically generated with medium confidence">
            <a:extLst>
              <a:ext uri="{FF2B5EF4-FFF2-40B4-BE49-F238E27FC236}">
                <a16:creationId xmlns:a16="http://schemas.microsoft.com/office/drawing/2014/main" id="{7F77A90D-2E6C-82D9-E3B4-6E364D487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4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map of a large area&#10;&#10;Description automatically generated with medium confidence">
            <a:extLst>
              <a:ext uri="{FF2B5EF4-FFF2-40B4-BE49-F238E27FC236}">
                <a16:creationId xmlns:a16="http://schemas.microsoft.com/office/drawing/2014/main" id="{50AD683B-0A9C-70FA-136B-CCC214BF5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55BEB5-02A5-76F4-6349-409F6AA0F6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19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376-55E9-AFEE-99DF-59122ED2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СВЕДЕНИЯ О ДИАЛЕКТЕ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419C5F-76EF-3C46-375B-4D69C97BD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153" y="1825625"/>
            <a:ext cx="5804648" cy="47903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«Диалектологическая экспедиция 1960 г. в Аяно-Майский район Хабаровского края имела целью изучить говоры аяно-майских эвенков»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Романова, Мыреева 1964: 75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«Сбор лингвистических материалов проведён в 3-х населённых пунктах указанного района: в Нелькане, Аиме и Курун-Уряхе. Всего здесь от местных осведомителей заполнены 22 анкеты и записаны тексты на различные темы»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же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 информантов входили жители «отдалённого тоттинского колхоза».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7CD770-C944-1EA9-1A48-2718B1D70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04647" cy="47903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Экспедиция к эвенкам Аяно-Майского района Хабаровского края летом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 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руководством О. А. Казакевич.</a:t>
            </a:r>
          </a:p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Проводилась в рамках проекта РФФИ 20-012-00520 «Динамика развития языковой ситуации в локальных группах коренных малочисленных народов Сибири и Дальнего Востока по данным лингвистических биографий».</a:t>
            </a:r>
          </a:p>
          <a:p>
            <a:pPr algn="just"/>
            <a:r>
              <a:rPr lang="az-Latn-AZ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https://siberian-lang.srcc.msu.ru/ru/expedition/2021-ekspediciya-v-evenkam-ayano-mayskogo-rayona-habarovskogo-kraya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5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A932-7AEE-3BD8-E343-EC951CF6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55E9A-B60D-F67A-B88C-E05723AF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Сопоставить особенности консонантизма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майского и тоттинского говоров эвенкийского языка, приведённые в очерке А. В. Романовой, с данными, полученными в ходе экспедиции 2021 года.</a:t>
            </a: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48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2679</Words>
  <Application>Microsoft Office PowerPoint</Application>
  <PresentationFormat>Widescreen</PresentationFormat>
  <Paragraphs>300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Helvetica Neue</vt:lpstr>
      <vt:lpstr>Times New Roman</vt:lpstr>
      <vt:lpstr>Office Theme</vt:lpstr>
      <vt:lpstr>Особенности консонантизма майского и тоттинского говоров  эвенкийского языка по данным экспедиции 2021г. к эвенкам Аяно-Майского района Хабаровского края</vt:lpstr>
      <vt:lpstr>ОБЩИЕ СВЕДЕНИЯ</vt:lpstr>
      <vt:lpstr>ЭВЕНКИЙСКИЙ ЯЗЫК</vt:lpstr>
      <vt:lpstr>ДИАЛЕКТЫ</vt:lpstr>
      <vt:lpstr>PowerPoint Presentation</vt:lpstr>
      <vt:lpstr>PowerPoint Presentation</vt:lpstr>
      <vt:lpstr>PowerPoint Presentation</vt:lpstr>
      <vt:lpstr>СВЕДЕНИЯ О ДИАЛЕКТЕ</vt:lpstr>
      <vt:lpstr>ЦЕЛИ</vt:lpstr>
      <vt:lpstr>МАТЕРИАЛ</vt:lpstr>
      <vt:lpstr>ФОНЕТИЧЕСКИЕ ЧЕРТЫ</vt:lpstr>
      <vt:lpstr>PowerPoint Presentation</vt:lpstr>
      <vt:lpstr>PowerPoint Presentation</vt:lpstr>
      <vt:lpstr>PowerPoint Presentation</vt:lpstr>
      <vt:lpstr>PowerPoint Presentation</vt:lpstr>
      <vt:lpstr>РЕЗУЛЬТАТЫ</vt:lpstr>
      <vt:lpstr>ЧЕРТА  № 1. Сохранение фонемы *s в начальной позиции</vt:lpstr>
      <vt:lpstr>ЧЕРТА  № 3. Переход *s в *х  в интервокальной позиции</vt:lpstr>
      <vt:lpstr>ЧЕРТА  № 4. Потеря начального h </vt:lpstr>
      <vt:lpstr>PowerPoint Presentation</vt:lpstr>
      <vt:lpstr>ЧЕРТА  № 11. Выпадение *n в конце основы или корня</vt:lpstr>
      <vt:lpstr>PowerPoint Presentation</vt:lpstr>
      <vt:lpstr>ЧЕРТА  № 13. Палатализация *l</vt:lpstr>
      <vt:lpstr>PowerPoint Presentation</vt:lpstr>
      <vt:lpstr>PowerPoint Presentation</vt:lpstr>
      <vt:lpstr>Неподтверждённые черты</vt:lpstr>
      <vt:lpstr>Черты, для подтверждения которых  не хватило материала</vt:lpstr>
      <vt:lpstr>ФОНЕТИЧЕСКИЕ ЧЕРТЫ</vt:lpstr>
      <vt:lpstr>Переход *v и смычных в фрикативные в #V_V</vt:lpstr>
      <vt:lpstr>PowerPoint Presentation</vt:lpstr>
      <vt:lpstr>АЯН</vt:lpstr>
      <vt:lpstr>НЕЛЬКАН</vt:lpstr>
      <vt:lpstr>Итог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Мария Егорова</dc:creator>
  <cp:lastModifiedBy>Мария Егорова</cp:lastModifiedBy>
  <cp:revision>60</cp:revision>
  <dcterms:created xsi:type="dcterms:W3CDTF">2024-11-25T05:56:42Z</dcterms:created>
  <dcterms:modified xsi:type="dcterms:W3CDTF">2024-12-07T19:48:30Z</dcterms:modified>
</cp:coreProperties>
</file>