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94" r:id="rId4"/>
    <p:sldId id="259" r:id="rId5"/>
    <p:sldId id="290" r:id="rId6"/>
    <p:sldId id="293" r:id="rId7"/>
    <p:sldId id="289" r:id="rId8"/>
    <p:sldId id="300" r:id="rId9"/>
    <p:sldId id="295" r:id="rId10"/>
    <p:sldId id="302" r:id="rId11"/>
    <p:sldId id="296" r:id="rId12"/>
    <p:sldId id="298" r:id="rId13"/>
    <p:sldId id="303" r:id="rId14"/>
    <p:sldId id="297" r:id="rId15"/>
    <p:sldId id="299" r:id="rId16"/>
    <p:sldId id="291" r:id="rId17"/>
    <p:sldId id="301" r:id="rId18"/>
    <p:sldId id="288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7011" autoAdjust="0"/>
  </p:normalViewPr>
  <p:slideViewPr>
    <p:cSldViewPr snapToGrid="0">
      <p:cViewPr varScale="1">
        <p:scale>
          <a:sx n="81" d="100"/>
          <a:sy n="81" d="100"/>
        </p:scale>
        <p:origin x="715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39872-1AF5-44AD-AEE5-A4C6E916050E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A6B88-34EB-4F09-8B5A-E0D913FDE9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A6B88-34EB-4F09-8B5A-E0D913FDE90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90B7C8-4851-A83B-7038-9F6EF1CDD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0B7969F-6F26-38AD-29D1-440EE5F6EA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7B91A4F-E670-9D11-5DC7-0E7BBFC7A4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FF73B5F-E1C1-BA5D-0390-F58B69DD8B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A6B88-34EB-4F09-8B5A-E0D913FDE90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301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68458E-D510-5DDB-0F98-0A0C70EA69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2E48CB7-FE68-714F-D3E0-380903191B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CD8E322A-CC19-8F91-511C-D0C15BE775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BF459F0-520E-6F6D-9634-6B9BB3D234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A6B88-34EB-4F09-8B5A-E0D913FDE90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579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40E770-21B3-26D2-D749-7703289DDF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F87859A-B59C-7BEC-FC48-CE61289EDD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48269D5D-9A72-AF04-60DF-9C626FE862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CF96B6-9196-B474-5B35-131BF04F3D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A6B88-34EB-4F09-8B5A-E0D913FDE90A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8745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2074F9-BA84-D6E2-660C-D544CBF422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6CF9EFC9-DD2D-7711-6C83-080831D347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EC504ABB-C475-69A7-CD10-0F0FF37806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EF09AFA-40B2-074A-93E0-98AED2BD15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A6B88-34EB-4F09-8B5A-E0D913FDE90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3195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800755-E8AC-51BD-603F-9D99A39773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8487F87D-D2C2-CE7A-61DB-19DB61DABE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EEDA7DF5-59BE-432A-59C3-86E8440A79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92B4F0E-3EFA-D2C8-FF92-51EFB873EF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A6B88-34EB-4F09-8B5A-E0D913FDE90A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973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EA571-AF6F-1154-00C1-895DED5E67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A3607B11-06F9-6173-EAEA-710663CA60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D07ABA3E-CAD2-4055-45D2-19D2758687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F2E16A7-37F2-A8A7-79DC-5C6EBA7A72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A6B88-34EB-4F09-8B5A-E0D913FDE90A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251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A6B88-34EB-4F09-8B5A-E0D913FDE90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994889-2E76-C1DE-657B-EEFF4B625D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2FEB1F41-36AD-4546-0511-0A5B5FECAC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4F63B9B7-0610-DD03-3F95-A6F16CBE0B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442813C-9E7B-62B1-420F-8B4512D73B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A6B88-34EB-4F09-8B5A-E0D913FDE90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029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2C923A-3DE5-6970-D648-A9C28B011C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955CECD8-3498-E5E5-7A17-D3DDF6120E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162A0DA-3E12-4B6C-5E8C-FA938F3437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437F086-9F6D-2488-65BB-F0BE81CA2F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A6B88-34EB-4F09-8B5A-E0D913FDE90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543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917CDB-D52A-1ED4-B53D-6898243474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FF450298-AD54-3E5D-EB47-58A6605906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A4ABA8A8-8463-CD95-0DDD-5F804F69B3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0E402CA-19CA-29E7-D7CC-08D1853A85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A6B88-34EB-4F09-8B5A-E0D913FDE90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009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EAE285-9076-6C81-F86A-9AFDB2E2A3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85B6192F-FAEC-4EB9-028A-C1EE494490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C18C865-7255-27E3-9D64-A1B6056F9B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1B6ABB8-8064-3729-33D8-3BAC68C278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A6B88-34EB-4F09-8B5A-E0D913FDE90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481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A60FB4-337E-9F0C-99FE-F5E44BB5B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1A60B90D-9777-11AF-EDA6-685B7A46DC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F5F68282-08D9-36AF-6DCF-5AE5C594A1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F56893D-813C-9940-7E44-8CE5F4AE73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A6B88-34EB-4F09-8B5A-E0D913FDE90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635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541520-A19B-751C-03FE-FFA1E2BD1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8FD90DF1-AACD-0691-E171-71868BD889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1ECD7354-8CC8-85C5-F37C-5FA6FA52D2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5342BA4-EC3C-B6FF-AF3F-760CB43528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A6B88-34EB-4F09-8B5A-E0D913FDE90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0353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E12B64-711B-E3A3-5686-B7245ABA23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73631AEF-5786-C9EC-736B-56551ACE6C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6FEB7D7F-BA8A-287D-B138-103D5A09A5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7E92A5A-B8EE-B88E-ECF8-784F65CB5E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A6B88-34EB-4F09-8B5A-E0D913FDE90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469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E3339E-24AE-B614-9C60-F5B9C7703F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8C1F1DA-9259-9C29-2B51-5F5591FBE8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285FA6-481E-F95B-6DD4-AC089AB5B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F63F-6D87-4A78-AF60-54E53B5D5524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B40597-E779-BF9F-86C7-CFABA6C40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2370AA-AB77-58AB-E3CC-614907B0A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E547-F41D-4CCB-965B-BD9009C40D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472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833446-40F2-FE86-D9F3-5572B7AFB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FD431C-0D91-3A99-3936-63BB8C1E8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AD8F03-5113-A860-C2E0-576E36B2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9550A-CA24-4F0C-864A-240921AB6837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9309FA-22FB-BC31-3781-7D9A99A4E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BCEA21-12CE-43C3-21E5-29E2CDF20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E547-F41D-4CCB-965B-BD9009C40D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89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51A3D8C-EE97-97B9-ED3B-515F3A9055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A0A9F3B-1A46-5B96-16F2-7551D964C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C72A73-EFF9-4CA6-60E0-C5A5D6D59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B706-D03A-416D-9464-7DEB32C93ADA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BBFF9E-9567-3298-093C-0AF077F81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B8F625-C881-646D-774D-822FE94A0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E547-F41D-4CCB-965B-BD9009C40D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57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0B5976-4CB5-7481-7B86-09F3AF41A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735DDA-5E43-496A-1105-59C01EE35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A0DDFE-BED3-16DE-003F-CE9EB621C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E8C33-4B51-4B66-B1C5-81C15D186B7D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DA6B9B-CF23-DB57-E526-12D2A052F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672DFF-A412-D79F-7B89-CC02275F5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E547-F41D-4CCB-965B-BD9009C40D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096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93FEB2-A4EA-1EBC-E129-D4478FF2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A177A6-2319-507B-6758-541E5F3A2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A23E38-5FA7-CB41-40D4-0417AB46B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EB25-9E0F-4562-A961-80111FBD3296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F55F70-8307-1B5C-76C8-18548A27B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1E26CA-623F-DCE7-9FFE-004B87B3B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E547-F41D-4CCB-965B-BD9009C40D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29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3CAA07-E635-A056-B137-96B3560C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6DE0AD-753E-ACA9-C905-04D482977D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42F282-B567-EC5D-CFEC-B341E7005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585F0D-335E-01AC-BF4F-7923BA197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5B7DD-DD6B-47A4-8675-96D83C0E6845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F79668B-7B2F-E481-C99D-35B124CDC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1B5E75-F2F4-977C-B1C4-7E4F6E4DE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E547-F41D-4CCB-965B-BD9009C40D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4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44D35B-703C-89DC-8F17-6891E119A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40E46F9-C420-99FE-287F-829838E4D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3AA331-9C36-6156-3627-91F96BD45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525892-FC78-FBEF-3A29-F5FCEF5B3C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90E8A93-B658-9228-E376-02AAEB6924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57A78AD-B42B-1CED-829F-C41986B1B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16D7-1AC4-4D77-BA49-B6A5F020F1C9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548C520-A794-1081-48ED-638013982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4A99B77-8AE3-5588-38FA-E524AF582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E547-F41D-4CCB-965B-BD9009C40D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286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98D8EF-2405-DF54-BCE2-A9DAF35E8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9EACBDB-0531-AA2F-7D91-DF6F12A4D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7BBB-08D8-4BF0-8211-60480D6F483D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D9CF656-8DC6-7036-D3D1-39F3387B3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53636E8-7A1E-6375-90DC-6CBB553D9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E547-F41D-4CCB-965B-BD9009C40D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34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F7E0C37-12CD-F713-D081-99D2770BB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B229-1050-4246-9479-70D801ED14E7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6826712-1951-ED14-2A63-B8BAF6EF3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918C6F2-68D6-CEBF-3E5A-1878EE4F1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E547-F41D-4CCB-965B-BD9009C40D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172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7F10F9-676C-F1EB-FB0F-4C2AFEA15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A84C73-2EBC-9AAE-DD5A-8AE6A73FC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85CC1EA-102C-502B-64D2-41C7D735DE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BCB904D-2237-FA5D-FC68-82EE1C654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FAE8-A3F2-4CD8-BF59-C14D6C7A4221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36BA99-9964-66C6-03DD-C7E10EDD0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985CFC6-5E35-217E-51C1-0FDBD8EFB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E547-F41D-4CCB-965B-BD9009C40D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228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4DEA2C-2B06-2E5C-5A53-885BBE141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AA55FD7-BC60-FB1D-4F76-B630F9A05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B60BCA8-4C12-90C2-146D-EE2387CB7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17C649-64AE-55BF-A278-7B762C74D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70435-5724-4CC0-9744-02084A3BC89D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848F2C-1456-932B-C05C-BADE8950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EBFD47-604A-ABAA-6DB1-746513FCE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FE547-F41D-4CCB-965B-BD9009C40D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0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3FDF96-F6CC-0979-DC23-ABAC81B79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4E6316-42AD-EB7B-CEC5-693282EF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D01094-E9B6-BE2A-AF6A-D069283E23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CD641-3854-45F1-BD76-2FF125724160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802899-E1A2-80CD-78D6-2571405FAF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A2F483-D665-EB0E-A082-4C46C3A7AB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FE547-F41D-4CCB-965B-BD9009C40D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90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5D89FA-B005-8330-AA2C-0D45A13063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70009"/>
            <a:ext cx="12192000" cy="2811072"/>
          </a:xfrm>
        </p:spPr>
        <p:txBody>
          <a:bodyPr>
            <a:noAutofit/>
          </a:bodyPr>
          <a:lstStyle/>
          <a:p>
            <a:r>
              <a:rPr lang="ru-RU" sz="4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Лексикализация предикативных форм</a:t>
            </a:r>
            <a:br>
              <a:rPr lang="ru-RU" sz="4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квантификаторов </a:t>
            </a:r>
            <a:r>
              <a:rPr lang="en-US" sz="44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ò</a:t>
            </a:r>
            <a:r>
              <a:rPr lang="ru-RU" sz="44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ru-RU" sz="4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‘много’ и </a:t>
            </a:r>
            <a:r>
              <a:rPr lang="ru-RU" sz="44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qomat</a:t>
            </a:r>
            <a:r>
              <a:rPr lang="ru-RU" sz="4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‘мало’</a:t>
            </a:r>
            <a:br>
              <a:rPr lang="ru-RU" sz="4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 кетском языке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83753E3-CCEF-78A9-B806-45A60BA32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87991"/>
            <a:ext cx="9144000" cy="1347106"/>
          </a:xfrm>
        </p:spPr>
        <p:txBody>
          <a:bodyPr>
            <a:normAutofit/>
          </a:bodyPr>
          <a:lstStyle/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Николай Вадимович Журавлев,</a:t>
            </a:r>
          </a:p>
          <a:p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м.н.с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. Сектора языков народов Сибири ИФЛ СО РАН,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магистрант ГИ НГУ</a:t>
            </a:r>
          </a:p>
          <a:p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2786D5-B54C-7EC6-2E5B-F455CC0C64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956" y="222903"/>
            <a:ext cx="4348635" cy="131368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F2FFF64-8341-EA13-2686-01E3E6B905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8411" y="138067"/>
            <a:ext cx="1479724" cy="148336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B055FF4-CCE5-A17B-53F9-213E62A9EC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3544" y="169672"/>
            <a:ext cx="13335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700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9CBB9A-76B2-7A76-F724-4F980890CC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A3CF14-E9A7-FCFE-98BA-1F3B07847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</a:rPr>
              <a:t>Предикативные формы квантификатора </a:t>
            </a:r>
            <a:b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ò</a:t>
            </a:r>
            <a:r>
              <a:rPr lang="ru-RU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‘много’</a:t>
            </a:r>
            <a:endParaRPr lang="ru-RU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8E998B28-B81E-39C0-772A-486F5E391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CAFE547-F41D-4CCB-965B-BD9009C40D9C}" type="slidenum">
              <a:rPr lang="ru-RU" sz="1400" smtClean="0">
                <a:latin typeface="Cambria" panose="02040503050406030204" pitchFamily="18" charset="0"/>
                <a:ea typeface="Cambria" panose="02040503050406030204" pitchFamily="18" charset="0"/>
              </a:rPr>
              <a:pPr/>
              <a:t>10</a:t>
            </a:fld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EC0CA047-B86E-162B-6891-2C5C5C607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650" y="1785433"/>
            <a:ext cx="1141320" cy="4351338"/>
          </a:xfrm>
        </p:spPr>
        <p:txBody>
          <a:bodyPr/>
          <a:lstStyle/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(3)</a:t>
            </a: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(4)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Объект 10">
            <a:extLst>
              <a:ext uri="{FF2B5EF4-FFF2-40B4-BE49-F238E27FC236}">
                <a16:creationId xmlns:a16="http://schemas.microsoft.com/office/drawing/2014/main" id="{0D565FFC-762F-7D2C-99BF-0AE130975F82}"/>
              </a:ext>
            </a:extLst>
          </p:cNvPr>
          <p:cNvSpPr txBox="1">
            <a:spLocks/>
          </p:cNvSpPr>
          <p:nvPr/>
        </p:nvSpPr>
        <p:spPr>
          <a:xfrm>
            <a:off x="910214" y="1797155"/>
            <a:ext cx="1128178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мад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kʌˀ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qɔlɛ́pka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tulɛt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ɔnam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[CDK 2015: 248]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kəˀ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qolep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=ka 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tulet			on=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am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та	сторона=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LOC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ягода.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N.SGTANT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много=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3N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На той стороне ягоды много.’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кел.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āp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tɨnd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hɨjga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tulɛt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ɔnaŋ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[CDK 2015: 392]</a:t>
            </a:r>
          </a:p>
          <a:p>
            <a:pPr marL="457200" lvl="1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ap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tɨˀn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=d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hɨj=ga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tulet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	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on=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aŋ</a:t>
            </a:r>
          </a:p>
          <a:p>
            <a:pPr marL="457200" lvl="1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1SG.POSS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ведро=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POSS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в=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LOC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ягода.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N.SGTANT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много=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3AN.PL</a:t>
            </a:r>
          </a:p>
          <a:p>
            <a:pPr marL="457200" lvl="1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В моем ведре ягоды много.’ [Там же]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26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5393F6-BC6E-413C-2D37-ED3C9F6F55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63F4C1-F2B1-C35D-425A-2D3D1838D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</a:rPr>
              <a:t>Предикативные формы квантификатора </a:t>
            </a:r>
            <a:b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ò</a:t>
            </a:r>
            <a:r>
              <a:rPr lang="ru-RU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‘много’</a:t>
            </a:r>
            <a:endParaRPr lang="ru-RU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BA310AB3-DFA0-A01C-09AF-ECCE67F8E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CAFE547-F41D-4CCB-965B-BD9009C40D9C}" type="slidenum">
              <a:rPr lang="ru-RU" sz="1400" smtClean="0">
                <a:latin typeface="Cambria" panose="02040503050406030204" pitchFamily="18" charset="0"/>
                <a:ea typeface="Cambria" panose="02040503050406030204" pitchFamily="18" charset="0"/>
              </a:rPr>
              <a:pPr/>
              <a:t>11</a:t>
            </a:fld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29803BFE-3C46-F3D2-49AF-4CE655B25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650" y="1785433"/>
            <a:ext cx="1141320" cy="4351338"/>
          </a:xfrm>
        </p:spPr>
        <p:txBody>
          <a:bodyPr/>
          <a:lstStyle/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Объект 10">
            <a:extLst>
              <a:ext uri="{FF2B5EF4-FFF2-40B4-BE49-F238E27FC236}">
                <a16:creationId xmlns:a16="http://schemas.microsoft.com/office/drawing/2014/main" id="{3697DC0C-8141-53CC-CA30-D185501626E6}"/>
              </a:ext>
            </a:extLst>
          </p:cNvPr>
          <p:cNvSpPr txBox="1">
            <a:spLocks/>
          </p:cNvSpPr>
          <p:nvPr/>
        </p:nvSpPr>
        <p:spPr>
          <a:xfrm>
            <a:off x="910214" y="1797155"/>
            <a:ext cx="1128178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бак.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i="1" dirty="0" err="1">
                <a:latin typeface="Cambria" panose="02040503050406030204" pitchFamily="18" charset="0"/>
                <a:ea typeface="Cambria" panose="02040503050406030204" pitchFamily="18" charset="0"/>
              </a:rPr>
              <a:t>иг,ус'к,а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i="1" dirty="0" err="1">
                <a:latin typeface="Cambria" panose="02040503050406030204" pitchFamily="18" charset="0"/>
                <a:ea typeface="Cambria" panose="02040503050406030204" pitchFamily="18" charset="0"/>
              </a:rPr>
              <a:t>она,н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i="1" dirty="0" err="1">
                <a:latin typeface="Cambria" panose="02040503050406030204" pitchFamily="18" charset="0"/>
                <a:ea typeface="Cambria" panose="02040503050406030204" pitchFamily="18" charset="0"/>
              </a:rPr>
              <a:t>лемен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. (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Максунова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2024)</a:t>
            </a:r>
          </a:p>
          <a:p>
            <a:pPr marL="457200" lvl="1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iŋqus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=ka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on=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aŋ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lem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eŋ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дом=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LOC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много=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3AN.PL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стол.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N=PL</a:t>
            </a:r>
          </a:p>
          <a:p>
            <a:pPr marL="457200" lvl="1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В доме много столов.’</a:t>
            </a: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бак.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ʌtna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ɛŋŋund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ɨljga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ɔnjaŋ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uljt</a:t>
            </a:r>
            <a:r>
              <a:rPr lang="el-GR" i="1" dirty="0">
                <a:latin typeface="Cambria" panose="02040503050406030204" pitchFamily="18" charset="0"/>
                <a:ea typeface="Cambria" panose="02040503050406030204" pitchFamily="18" charset="0"/>
              </a:rPr>
              <a:t>ε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ʁin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[CDK 2015: 411]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ət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=na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eŋquŋ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=d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ɨlka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  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on=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aŋ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ulteqin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=∅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1PL=POSS.PL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      дом.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PL=POSS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около    много=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3AN.PL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болото.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N=SG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Возле нашей деревни много болота.’</a:t>
            </a:r>
          </a:p>
          <a:p>
            <a:pPr marL="457200" lvl="1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241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ACEA01-3856-340B-78EB-14DEA9A4A2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B75630-2146-A8E7-3933-C11B8D19D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</a:rPr>
              <a:t>Предикативные формы квантификаторов </a:t>
            </a:r>
            <a:b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ò</a:t>
            </a:r>
            <a:r>
              <a:rPr lang="ru-RU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‘много’ и </a:t>
            </a:r>
            <a:r>
              <a:rPr lang="ru-RU" sz="36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qomat</a:t>
            </a:r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‘мало’</a:t>
            </a:r>
            <a:endParaRPr lang="ru-RU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9E4D2961-F820-B292-A25E-025D64A79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CAFE547-F41D-4CCB-965B-BD9009C40D9C}" type="slidenum">
              <a:rPr lang="ru-RU" sz="1400" smtClean="0">
                <a:latin typeface="Cambria" panose="02040503050406030204" pitchFamily="18" charset="0"/>
                <a:ea typeface="Cambria" panose="02040503050406030204" pitchFamily="18" charset="0"/>
              </a:rPr>
              <a:pPr/>
              <a:t>12</a:t>
            </a:fld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43C087BD-C082-1700-FDCC-2FC9674B0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650" y="1785433"/>
            <a:ext cx="1141320" cy="4351338"/>
          </a:xfrm>
        </p:spPr>
        <p:txBody>
          <a:bodyPr/>
          <a:lstStyle/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(8)</a:t>
            </a: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Объект 10">
            <a:extLst>
              <a:ext uri="{FF2B5EF4-FFF2-40B4-BE49-F238E27FC236}">
                <a16:creationId xmlns:a16="http://schemas.microsoft.com/office/drawing/2014/main" id="{22E4C367-B289-66F6-C17E-B5F4A720932A}"/>
              </a:ext>
            </a:extLst>
          </p:cNvPr>
          <p:cNvSpPr txBox="1">
            <a:spLocks/>
          </p:cNvSpPr>
          <p:nvPr/>
        </p:nvSpPr>
        <p:spPr>
          <a:xfrm>
            <a:off x="910215" y="1785433"/>
            <a:ext cx="11281785" cy="52258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бак. </a:t>
            </a:r>
            <a:r>
              <a:rPr lang="ru-RU" i="1" dirty="0" err="1">
                <a:latin typeface="Cambria" panose="02040503050406030204" pitchFamily="18" charset="0"/>
                <a:ea typeface="Cambria" panose="02040503050406030204" pitchFamily="18" charset="0"/>
              </a:rPr>
              <a:t>эт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ru-RU" i="1" dirty="0" err="1">
                <a:latin typeface="Cambria" panose="02040503050406030204" pitchFamily="18" charset="0"/>
                <a:ea typeface="Cambria" panose="02040503050406030204" pitchFamily="18" charset="0"/>
              </a:rPr>
              <a:t>к,оматен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, эк – </a:t>
            </a:r>
            <a:r>
              <a:rPr lang="ru-RU" i="1" dirty="0" err="1">
                <a:latin typeface="Cambria" panose="02040503050406030204" pitchFamily="18" charset="0"/>
                <a:ea typeface="Cambria" panose="02040503050406030204" pitchFamily="18" charset="0"/>
              </a:rPr>
              <a:t>онан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Максунова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2024)3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ə̄t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qomat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aŋ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ə̄k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on=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aŋ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2PL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мало=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3AN.PL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1PL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много=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3AN.PL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Вас мало, нас много.’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мад.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abaŋta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īm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qomataŋ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ukuŋa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qaɣam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abaŋa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qaɣam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[CDK 2015: 209]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ab=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aŋta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	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īm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qomat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aŋ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			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1SG.POSS=ADESS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орех.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N.SGTANT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мало=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3AN.PL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uŋa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qaɣ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ab=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aŋa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    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qaɣ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am</a:t>
            </a:r>
          </a:p>
          <a:p>
            <a:pPr marL="457200" lvl="1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2SG.POSS=DAT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пять=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1SG.POSS=DAT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   пять=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3N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У меня орехов мало, тебе пять, мне пять.’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720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2292CF-FEA0-3EA0-268C-01378EE6D6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138422-D68E-2BF5-C7F3-B40A6614E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</a:rPr>
              <a:t>Предикативные формы квантификаторов </a:t>
            </a:r>
            <a:b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ò</a:t>
            </a:r>
            <a:r>
              <a:rPr lang="ru-RU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‘много’ и </a:t>
            </a:r>
            <a:r>
              <a:rPr lang="ru-RU" sz="36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qomat</a:t>
            </a:r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‘мало’</a:t>
            </a:r>
            <a:endParaRPr lang="ru-RU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B5BB18B2-063C-4D17-EE16-EF04EE91A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CAFE547-F41D-4CCB-965B-BD9009C40D9C}" type="slidenum">
              <a:rPr lang="ru-RU" sz="1400" smtClean="0">
                <a:latin typeface="Cambria" panose="02040503050406030204" pitchFamily="18" charset="0"/>
                <a:ea typeface="Cambria" panose="02040503050406030204" pitchFamily="18" charset="0"/>
              </a:rPr>
              <a:pPr/>
              <a:t>13</a:t>
            </a:fld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33724311-663F-23D2-23AF-10540C25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650" y="1785433"/>
            <a:ext cx="1141320" cy="4351338"/>
          </a:xfrm>
        </p:spPr>
        <p:txBody>
          <a:bodyPr/>
          <a:lstStyle/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(8)</a:t>
            </a: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Объект 10">
            <a:extLst>
              <a:ext uri="{FF2B5EF4-FFF2-40B4-BE49-F238E27FC236}">
                <a16:creationId xmlns:a16="http://schemas.microsoft.com/office/drawing/2014/main" id="{7039EDBA-7746-2BC3-C033-854483518997}"/>
              </a:ext>
            </a:extLst>
          </p:cNvPr>
          <p:cNvSpPr txBox="1">
            <a:spLocks/>
          </p:cNvSpPr>
          <p:nvPr/>
        </p:nvSpPr>
        <p:spPr>
          <a:xfrm>
            <a:off x="910215" y="1785433"/>
            <a:ext cx="11281785" cy="52258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бак. </a:t>
            </a:r>
            <a:r>
              <a:rPr lang="ru-RU" i="1" dirty="0" err="1">
                <a:latin typeface="Cambria" panose="02040503050406030204" pitchFamily="18" charset="0"/>
                <a:ea typeface="Cambria" panose="02040503050406030204" pitchFamily="18" charset="0"/>
              </a:rPr>
              <a:t>эт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 – </a:t>
            </a:r>
            <a:r>
              <a:rPr lang="ru-RU" i="1" dirty="0" err="1">
                <a:latin typeface="Cambria" panose="02040503050406030204" pitchFamily="18" charset="0"/>
                <a:ea typeface="Cambria" panose="02040503050406030204" pitchFamily="18" charset="0"/>
              </a:rPr>
              <a:t>к,оматен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, эк – </a:t>
            </a:r>
            <a:r>
              <a:rPr lang="ru-RU" i="1" dirty="0" err="1">
                <a:latin typeface="Cambria" panose="02040503050406030204" pitchFamily="18" charset="0"/>
                <a:ea typeface="Cambria" panose="02040503050406030204" pitchFamily="18" charset="0"/>
              </a:rPr>
              <a:t>онан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Максунова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2024)3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ə̄t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qomat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aŋ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ə̄k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on=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aŋ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2PL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мало=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3AN.PL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1PL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много=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3AN.PL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Вас мало, нас много.’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мад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abaŋta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īm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qomataŋ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ukuŋa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qaɣam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abaŋa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qaɣam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[CDK 2015: 209]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ab=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aŋta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	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īm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qomat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aŋ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			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1SG.POSS=ADESS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орех.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N.SGTANT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мало=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3AN.PL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uŋa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qaɣ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ab=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aŋa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    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qaɣ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am</a:t>
            </a:r>
          </a:p>
          <a:p>
            <a:pPr marL="457200" lvl="1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2SG.POSS=DAT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пять=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1SG.POSS=DAT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   пять=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3N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У меня орехов мало, тебе пять, мне пять.’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019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107727-EF27-D54A-027D-F12A3C87B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5AB390-2FE3-5B35-3723-0AA204ECD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</a:rPr>
              <a:t>Предикативные формы квантификатора </a:t>
            </a:r>
            <a:b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36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qomat</a:t>
            </a:r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‘мало’</a:t>
            </a:r>
            <a:endParaRPr lang="ru-RU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F02A7AFC-F50E-6BCE-EB23-DC71F4B73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CAFE547-F41D-4CCB-965B-BD9009C40D9C}" type="slidenum">
              <a:rPr lang="ru-RU" sz="1400" smtClean="0">
                <a:latin typeface="Cambria" panose="02040503050406030204" pitchFamily="18" charset="0"/>
                <a:ea typeface="Cambria" panose="02040503050406030204" pitchFamily="18" charset="0"/>
              </a:rPr>
              <a:pPr/>
              <a:t>14</a:t>
            </a:fld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84D38920-FDA8-8CF8-D317-848D9F498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649" y="1785433"/>
            <a:ext cx="1242321" cy="4351338"/>
          </a:xfrm>
        </p:spPr>
        <p:txBody>
          <a:bodyPr/>
          <a:lstStyle/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(9)</a:t>
            </a: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(10)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Объект 10">
            <a:extLst>
              <a:ext uri="{FF2B5EF4-FFF2-40B4-BE49-F238E27FC236}">
                <a16:creationId xmlns:a16="http://schemas.microsoft.com/office/drawing/2014/main" id="{252D4EA2-4B3D-6155-6B54-C2F24A61276F}"/>
              </a:ext>
            </a:extLst>
          </p:cNvPr>
          <p:cNvSpPr txBox="1">
            <a:spLocks/>
          </p:cNvSpPr>
          <p:nvPr/>
        </p:nvSpPr>
        <p:spPr>
          <a:xfrm>
            <a:off x="910214" y="1797155"/>
            <a:ext cx="1128178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кел.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ʌta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baŋga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sujiŋaq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kɔmətaŋ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[CDK 2015: 355]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əta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baŋ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=ga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sujiŋaq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qomat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aŋ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1PL.POSS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земля=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LOC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ольха.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M.PL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мало=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3AN.PL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На нашей земле ольхи мало.’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  кел.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ūl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qɔmatam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[CDK 2015: 400]</a:t>
            </a: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ūl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qomat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am</a:t>
            </a: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  вода.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N.SGTANT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мало=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3N</a:t>
            </a: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‘[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В котле] воды мало.’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505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983677-CC4D-AFC5-6D04-943DC73C02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093484-AFA9-D77F-4A54-0D0C96B63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</a:rPr>
              <a:t>Предикативные формы квантификатора </a:t>
            </a:r>
            <a:b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i="1" dirty="0">
                <a:latin typeface="Cambria" panose="02040503050406030204" pitchFamily="18" charset="0"/>
                <a:ea typeface="Cambria" panose="02040503050406030204" pitchFamily="18" charset="0"/>
              </a:rPr>
              <a:t>ó</a:t>
            </a:r>
            <a:r>
              <a:rPr lang="ru-RU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‘много’ в югском языке</a:t>
            </a:r>
            <a:endParaRPr lang="ru-RU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1E428798-45F6-184E-3135-1FD16697F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CAFE547-F41D-4CCB-965B-BD9009C40D9C}" type="slidenum">
              <a:rPr lang="ru-RU" sz="1400" smtClean="0">
                <a:latin typeface="Cambria" panose="02040503050406030204" pitchFamily="18" charset="0"/>
                <a:ea typeface="Cambria" panose="02040503050406030204" pitchFamily="18" charset="0"/>
              </a:rPr>
              <a:pPr/>
              <a:t>15</a:t>
            </a:fld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F3B0C86-80C9-4FEA-3913-B7D230D0A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649" y="1785433"/>
            <a:ext cx="1242321" cy="4351338"/>
          </a:xfrm>
        </p:spPr>
        <p:txBody>
          <a:bodyPr/>
          <a:lstStyle/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(11)</a:t>
            </a: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(10)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Объект 10">
            <a:extLst>
              <a:ext uri="{FF2B5EF4-FFF2-40B4-BE49-F238E27FC236}">
                <a16:creationId xmlns:a16="http://schemas.microsoft.com/office/drawing/2014/main" id="{5E777087-0DBA-8ADD-9F9B-59B6B602CCFB}"/>
              </a:ext>
            </a:extLst>
          </p:cNvPr>
          <p:cNvSpPr txBox="1">
            <a:spLocks/>
          </p:cNvSpPr>
          <p:nvPr/>
        </p:nvSpPr>
        <p:spPr>
          <a:xfrm>
            <a:off x="1159497" y="1797155"/>
            <a:ext cx="1103250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юг.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d’ɛ́ŋna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xuˀŋ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ɔ́neˀ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[Werner 1997: 278]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déŋ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=na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xuˀŋ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ón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eˀ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люди=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POSS.PL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чум.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N.PL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много=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3N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Чумов людей много.’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юг.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d’ɛˀŋ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ɔ́neŋ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[Werner 2002: 42]</a:t>
            </a:r>
          </a:p>
          <a:p>
            <a:pPr marL="457200" lvl="1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deˀŋ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ón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eŋ</a:t>
            </a:r>
            <a:endParaRPr lang="en-US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люди.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AN.PL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много=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3AN.PL</a:t>
            </a:r>
          </a:p>
          <a:p>
            <a:pPr marL="457200" lvl="1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Людей много.’</a:t>
            </a:r>
          </a:p>
        </p:txBody>
      </p:sp>
    </p:spTree>
    <p:extLst>
      <p:ext uri="{BB962C8B-B14F-4D97-AF65-F5344CB8AC3E}">
        <p14:creationId xmlns:p14="http://schemas.microsoft.com/office/powerpoint/2010/main" val="1266923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24D5DF-4BCC-76A8-C80F-6B20A87453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FB4D82-006C-F709-F107-4C1A038DF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</a:rPr>
              <a:t>Выводы</a:t>
            </a:r>
          </a:p>
        </p:txBody>
      </p: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8296CF28-5581-E02B-4A3E-BAAF486F0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CAFE547-F41D-4CCB-965B-BD9009C40D9C}" type="slidenum">
              <a:rPr lang="ru-RU" sz="1400" smtClean="0">
                <a:latin typeface="Cambria" panose="02040503050406030204" pitchFamily="18" charset="0"/>
                <a:ea typeface="Cambria" panose="02040503050406030204" pitchFamily="18" charset="0"/>
              </a:rPr>
              <a:pPr/>
              <a:t>16</a:t>
            </a:fld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BC67C19D-E8FB-5AD3-D9A2-487D3F399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В кетском языке идет процесс лексикализации лично-предикативной формы данных квантификаторов с показателем 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-aŋ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, причем для </a:t>
            </a:r>
            <a:r>
              <a:rPr lang="ru-RU" i="1" dirty="0" err="1">
                <a:latin typeface="Cambria" panose="02040503050406030204" pitchFamily="18" charset="0"/>
                <a:ea typeface="Cambria" panose="02040503050406030204" pitchFamily="18" charset="0"/>
              </a:rPr>
              <a:t>qomat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‘мало’ этот процесс только начинается, а для </a:t>
            </a:r>
            <a:r>
              <a:rPr lang="ru-RU" i="1" dirty="0" err="1">
                <a:latin typeface="Cambria" panose="02040503050406030204" pitchFamily="18" charset="0"/>
                <a:ea typeface="Cambria" panose="02040503050406030204" pitchFamily="18" charset="0"/>
              </a:rPr>
              <a:t>òn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‘много’ близок к завершению.</a:t>
            </a:r>
          </a:p>
        </p:txBody>
      </p:sp>
    </p:spTree>
    <p:extLst>
      <p:ext uri="{BB962C8B-B14F-4D97-AF65-F5344CB8AC3E}">
        <p14:creationId xmlns:p14="http://schemas.microsoft.com/office/powerpoint/2010/main" val="3933583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55E112-275A-F1C2-8ED7-48A7B327AB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60BB7F-FAA2-9845-33F9-828A86131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</a:rPr>
              <a:t>Литература</a:t>
            </a:r>
          </a:p>
        </p:txBody>
      </p: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D5505991-E8DB-E982-9E33-012C553C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CAFE547-F41D-4CCB-965B-BD9009C40D9C}" type="slidenum">
              <a:rPr lang="ru-RU" sz="1400" smtClean="0">
                <a:latin typeface="Cambria" panose="02040503050406030204" pitchFamily="18" charset="0"/>
                <a:ea typeface="Cambria" panose="02040503050406030204" pitchFamily="18" charset="0"/>
              </a:rPr>
              <a:pPr/>
              <a:t>17</a:t>
            </a:fld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2CA12164-48E7-2CEB-3785-51DCF1344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6570"/>
            <a:ext cx="10515600" cy="5118754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Дульзон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1968 —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А. П. 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Дульзон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Кетский язык. Томск: Издательство Томского университета, 1968.</a:t>
            </a: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Белимов 1983 —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Э. И. Белимов.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Синтаксис простого и сложного предложения енисейских языков (кетского и югского):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д-ра филол. наук. Новосибирск, 1983.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Крюкова 2005 —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Е. А.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Крюкова.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Класс слов-определителей в енисейских языках (сопоставительный анализ на материале кетского, югского 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коттского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языков):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Автореф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… канд. филол. наук. Томск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2005.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ru-RU" sz="1800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Максунова</a:t>
            </a:r>
            <a:r>
              <a:rPr lang="ru-RU" sz="18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2024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Примеры с данной пометкой были любезно предоставлены информантом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Максуновой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Зоей Васильевной, носителем среднего диалекта кетского языка, в 2024 г.</a:t>
            </a:r>
            <a:endParaRPr lang="ru-RU" sz="18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Georg 2007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S. Georg.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descriptive Grammar of Ket (Yenisei-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Ostyak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vol. 1: Introduction, phonology, morphology. Folkestone: Global Oriental Ltd, 2007.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CDK 2015 —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 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Kotorova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A. 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Nefedov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Comprehensive Dictionary of Ket. Munich: LINCOM, 2015.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Werner 1997 —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H. Werner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Das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Jugische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Sym-Ketische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Wiesbaden: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Harrassowitz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Verlag, 1997.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Werner 2002 —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H. Werner.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Vergleichendes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Wörterbuch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der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Jenissej-Sprachen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Band 2: L-Š. Wiesbaden: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Harrassowitz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Verlag, 2002.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818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889BA3-96A3-1EA6-2846-3F867279B2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Cambria" panose="02040503050406030204" pitchFamily="18" charset="0"/>
                <a:ea typeface="Cambria" panose="020405030504060302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561455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889BA3-96A3-1EA6-2846-3F867279B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</a:rPr>
              <a:t>Кетский язык</a:t>
            </a:r>
          </a:p>
        </p:txBody>
      </p:sp>
      <p:pic>
        <p:nvPicPr>
          <p:cNvPr id="4098" name="Picture 2" descr="Кетский язык — Википед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64" y="1389013"/>
            <a:ext cx="4286250" cy="4762500"/>
          </a:xfrm>
          <a:prstGeom prst="rect">
            <a:avLst/>
          </a:prstGeom>
          <a:noFill/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id="{5CC9E389-1DA3-604C-3B4D-C846B8090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1733" y="1389013"/>
            <a:ext cx="6083534" cy="4787950"/>
          </a:xfrm>
        </p:spPr>
        <p:txBody>
          <a:bodyPr>
            <a:normAutofit/>
          </a:bodyPr>
          <a:lstStyle/>
          <a:p>
            <a:pPr marL="0" indent="0"/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 Единственный живой представитель енисейской семьи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/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 Полисинтетический язык</a:t>
            </a:r>
          </a:p>
          <a:p>
            <a:pPr marL="0" indent="0"/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 Префиксация</a:t>
            </a:r>
          </a:p>
          <a:p>
            <a:pPr marL="0" indent="0"/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 Именные классы</a:t>
            </a:r>
          </a:p>
          <a:p>
            <a:pPr marL="0" indent="0"/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 Тоническое ударение</a:t>
            </a:r>
          </a:p>
          <a:p>
            <a:pPr marL="0" indent="0"/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 Число носителей: 185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[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Кривоногов 2015 (2014)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]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&lt;60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[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Казакевич 2015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]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07FD7454-BAFF-E5E1-3590-31A7A03B0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CAFE547-F41D-4CCB-965B-BD9009C40D9C}" type="slidenum">
              <a:rPr lang="ru-RU" sz="1400" smtClean="0">
                <a:latin typeface="Cambria" panose="02040503050406030204" pitchFamily="18" charset="0"/>
                <a:ea typeface="Cambria" panose="02040503050406030204" pitchFamily="18" charset="0"/>
              </a:rPr>
              <a:pPr/>
              <a:t>2</a:t>
            </a:fld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148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FAEF34-CAE5-02B7-E39F-0E0E6E3CC0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8BDA6BA9-2F5E-885E-FE96-1650DA680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CAFE547-F41D-4CCB-965B-BD9009C40D9C}" type="slidenum">
              <a:rPr lang="ru-RU" sz="1400" smtClean="0">
                <a:latin typeface="Cambria" panose="02040503050406030204" pitchFamily="18" charset="0"/>
                <a:ea typeface="Cambria" panose="02040503050406030204" pitchFamily="18" charset="0"/>
              </a:rPr>
              <a:pPr/>
              <a:t>3</a:t>
            </a:fld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0E799A6-8587-857C-F752-CED8F7859B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0888" y="215719"/>
            <a:ext cx="4810223" cy="6426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37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889BA3-96A3-1EA6-2846-3F867279B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</a:rPr>
              <a:t>Лично-предикативные аффиксы</a:t>
            </a:r>
          </a:p>
        </p:txBody>
      </p: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40C47BC5-CE11-397D-C4F0-8EAA1CD2C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CAFE547-F41D-4CCB-965B-BD9009C40D9C}" type="slidenum">
              <a:rPr lang="ru-RU" sz="1400" smtClean="0">
                <a:latin typeface="Cambria" panose="02040503050406030204" pitchFamily="18" charset="0"/>
                <a:ea typeface="Cambria" panose="02040503050406030204" pitchFamily="18" charset="0"/>
              </a:rPr>
              <a:pPr/>
              <a:t>4</a:t>
            </a:fld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B62DE10F-F017-47C1-3083-621487127A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2430772"/>
            <a:ext cx="12192000" cy="2499583"/>
          </a:xfrm>
        </p:spPr>
      </p:pic>
    </p:spTree>
    <p:extLst>
      <p:ext uri="{BB962C8B-B14F-4D97-AF65-F5344CB8AC3E}">
        <p14:creationId xmlns:p14="http://schemas.microsoft.com/office/powerpoint/2010/main" val="1672192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946D92-F37D-455E-BCB5-A6B326D36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E6D136-5843-B90A-BF40-D29BB8353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</a:rPr>
              <a:t>Лично-предикативные аффиксы</a:t>
            </a:r>
          </a:p>
        </p:txBody>
      </p: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D3DE6B53-8DCA-EB47-3111-6C33F6275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CAFE547-F41D-4CCB-965B-BD9009C40D9C}" type="slidenum">
              <a:rPr lang="ru-RU" sz="1400" smtClean="0">
                <a:latin typeface="Cambria" panose="02040503050406030204" pitchFamily="18" charset="0"/>
                <a:ea typeface="Cambria" panose="02040503050406030204" pitchFamily="18" charset="0"/>
              </a:rPr>
              <a:pPr/>
              <a:t>5</a:t>
            </a:fld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id="{611F8CC0-32C5-0FBE-5441-1FAB4BC02E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2430772"/>
            <a:ext cx="12192000" cy="2499583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70C4776-EF34-C4A1-C752-C8CBC74E3E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6637" y="4441371"/>
            <a:ext cx="537537" cy="27278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30FDF10-DA76-1BF4-703C-736D2F4D43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49126" y="3942392"/>
            <a:ext cx="460484" cy="34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099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B9B6A6-2D9C-3E02-689D-BC4881352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C2536A-57CE-7AB9-23A0-E29A6048B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</a:rPr>
              <a:t>Предикативные формы квантификаторов </a:t>
            </a:r>
            <a:b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ò</a:t>
            </a:r>
            <a:r>
              <a:rPr lang="ru-RU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‘много’ и </a:t>
            </a:r>
            <a:r>
              <a:rPr lang="ru-RU" sz="3600" i="1" dirty="0" err="1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qomat</a:t>
            </a:r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‘мало’</a:t>
            </a:r>
            <a:endParaRPr lang="ru-RU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2CFFB31E-8A53-0044-327E-8E191CA03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CAFE547-F41D-4CCB-965B-BD9009C40D9C}" type="slidenum">
              <a:rPr lang="ru-RU" sz="1400" smtClean="0">
                <a:latin typeface="Cambria" panose="02040503050406030204" pitchFamily="18" charset="0"/>
                <a:ea typeface="Cambria" panose="02040503050406030204" pitchFamily="18" charset="0"/>
              </a:rPr>
              <a:pPr/>
              <a:t>6</a:t>
            </a:fld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60491B3F-18D4-7B5F-770B-00F251D59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[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Белимов 1983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]: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«не имеют парадигмы формоизменения»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911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D68769-7399-AA6A-CC7B-66D06B41E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23F8EE-B896-5183-B74C-A2E7B188D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</a:rPr>
              <a:t>Предикативные формы квантификатора </a:t>
            </a:r>
            <a:b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ò</a:t>
            </a:r>
            <a:r>
              <a:rPr lang="ru-RU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‘много’</a:t>
            </a:r>
            <a:endParaRPr lang="ru-RU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128D6DD5-C592-22DC-D475-25C5C6F1A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CAFE547-F41D-4CCB-965B-BD9009C40D9C}" type="slidenum">
              <a:rPr lang="ru-RU" sz="1400" smtClean="0">
                <a:latin typeface="Cambria" panose="02040503050406030204" pitchFamily="18" charset="0"/>
                <a:ea typeface="Cambria" panose="02040503050406030204" pitchFamily="18" charset="0"/>
              </a:rPr>
              <a:pPr/>
              <a:t>7</a:t>
            </a:fld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2A799124-5DBD-5A66-C998-02A7A5B68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223" y="1785433"/>
            <a:ext cx="1141320" cy="4351338"/>
          </a:xfrm>
        </p:spPr>
        <p:txBody>
          <a:bodyPr/>
          <a:lstStyle/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(1)</a:t>
            </a: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(2)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Объект 10">
            <a:extLst>
              <a:ext uri="{FF2B5EF4-FFF2-40B4-BE49-F238E27FC236}">
                <a16:creationId xmlns:a16="http://schemas.microsoft.com/office/drawing/2014/main" id="{71974F26-1148-DD8A-51FE-A7AFADA11DE2}"/>
              </a:ext>
            </a:extLst>
          </p:cNvPr>
          <p:cNvSpPr txBox="1">
            <a:spLocks/>
          </p:cNvSpPr>
          <p:nvPr/>
        </p:nvSpPr>
        <p:spPr>
          <a:xfrm>
            <a:off x="910214" y="1797155"/>
            <a:ext cx="1097698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кур. </a:t>
            </a:r>
            <a:r>
              <a:rPr lang="ru-RU" i="1" dirty="0" err="1">
                <a:latin typeface="Cambria" panose="02040503050406030204" pitchFamily="18" charset="0"/>
                <a:ea typeface="Cambria" panose="02040503050406030204" pitchFamily="18" charset="0"/>
              </a:rPr>
              <a:t>денгнангте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i="1" dirty="0" err="1">
                <a:latin typeface="Cambria" panose="02040503050406030204" pitchFamily="18" charset="0"/>
                <a:ea typeface="Cambria" panose="02040503050406030204" pitchFamily="18" charset="0"/>
              </a:rPr>
              <a:t>лы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k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 о:нам.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[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Дульзон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1968 (1964): 136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]</a:t>
            </a:r>
            <a:endParaRPr lang="en-US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deŋ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na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ŋte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lək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on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am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человек.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PL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POSS.PL=ADESS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пушнина.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N.SGTANT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много=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3N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У людей пушнины много.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’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сур. 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а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k 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о:нанг.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[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Дульзон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1968 (1964): 136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]</a:t>
            </a:r>
            <a:endParaRPr lang="en-US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aq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on=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aŋ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дерево.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M.PL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много=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3AN.PL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Деревьев много.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709938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EC64CB-7FCC-9542-2B0B-AA99DDC936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4A7A07-6413-5A5F-86D4-0922A9A81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</a:rPr>
              <a:t>Предикативные формы квантификатора </a:t>
            </a:r>
            <a:b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ò</a:t>
            </a:r>
            <a:r>
              <a:rPr lang="ru-RU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‘много’</a:t>
            </a:r>
            <a:endParaRPr lang="ru-RU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40E83635-D8E6-168A-FE3C-5EE07D19E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CAFE547-F41D-4CCB-965B-BD9009C40D9C}" type="slidenum">
              <a:rPr lang="ru-RU" sz="1400" smtClean="0">
                <a:latin typeface="Cambria" panose="02040503050406030204" pitchFamily="18" charset="0"/>
                <a:ea typeface="Cambria" panose="02040503050406030204" pitchFamily="18" charset="0"/>
              </a:rPr>
              <a:pPr/>
              <a:t>8</a:t>
            </a:fld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BF14BC13-7E62-40FF-9111-321ACD19A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223" y="1785433"/>
            <a:ext cx="1141320" cy="4351338"/>
          </a:xfrm>
        </p:spPr>
        <p:txBody>
          <a:bodyPr/>
          <a:lstStyle/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(1)</a:t>
            </a: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(2)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Объект 10">
            <a:extLst>
              <a:ext uri="{FF2B5EF4-FFF2-40B4-BE49-F238E27FC236}">
                <a16:creationId xmlns:a16="http://schemas.microsoft.com/office/drawing/2014/main" id="{D4D233F4-AD1A-CC2C-2F23-4D74F65DB92E}"/>
              </a:ext>
            </a:extLst>
          </p:cNvPr>
          <p:cNvSpPr txBox="1">
            <a:spLocks/>
          </p:cNvSpPr>
          <p:nvPr/>
        </p:nvSpPr>
        <p:spPr>
          <a:xfrm>
            <a:off x="910214" y="1797155"/>
            <a:ext cx="1097698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кур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ru-RU" i="1" dirty="0" err="1">
                <a:latin typeface="Cambria" panose="02040503050406030204" pitchFamily="18" charset="0"/>
                <a:ea typeface="Cambria" panose="02040503050406030204" pitchFamily="18" charset="0"/>
              </a:rPr>
              <a:t>денгнангте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i="1" dirty="0" err="1">
                <a:latin typeface="Cambria" panose="02040503050406030204" pitchFamily="18" charset="0"/>
                <a:ea typeface="Cambria" panose="02040503050406030204" pitchFamily="18" charset="0"/>
              </a:rPr>
              <a:t>лы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k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 о:нам.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[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Дульзон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1968 (1964): 136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]</a:t>
            </a:r>
            <a:endParaRPr lang="en-US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deŋ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na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ŋte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lək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	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on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am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человек.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PL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POSS.PL=ADESS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пушнина.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N.SGTANT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много=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3N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У людей пушнины много.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’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сур. 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а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k 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о:нанг.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[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Дульзон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1968 (1964): 136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]</a:t>
            </a:r>
            <a:endParaRPr lang="en-US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aq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on=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aŋ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дерево.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M.PL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много=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3AN.PL</a:t>
            </a: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Деревьев много.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2271901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16623F-3FDE-21D4-EF30-7B76242ADB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11A493-4849-E553-7C99-E24F1BAF9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</a:rPr>
              <a:t>Предикативные формы квантификатора </a:t>
            </a:r>
            <a:b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ò</a:t>
            </a:r>
            <a:r>
              <a:rPr lang="ru-RU" sz="3600" i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ru-RU" sz="36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‘много’</a:t>
            </a:r>
            <a:endParaRPr lang="ru-RU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Номер слайда 7">
            <a:extLst>
              <a:ext uri="{FF2B5EF4-FFF2-40B4-BE49-F238E27FC236}">
                <a16:creationId xmlns:a16="http://schemas.microsoft.com/office/drawing/2014/main" id="{2CC3C748-9F31-0D6B-A3C6-7D71237E7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CAFE547-F41D-4CCB-965B-BD9009C40D9C}" type="slidenum">
              <a:rPr lang="ru-RU" sz="1400" smtClean="0">
                <a:latin typeface="Cambria" panose="02040503050406030204" pitchFamily="18" charset="0"/>
                <a:ea typeface="Cambria" panose="02040503050406030204" pitchFamily="18" charset="0"/>
              </a:rPr>
              <a:pPr/>
              <a:t>9</a:t>
            </a:fld>
            <a:endParaRPr lang="ru-RU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70DE6E02-220F-634F-7E34-F98432758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650" y="1785433"/>
            <a:ext cx="1141320" cy="4351338"/>
          </a:xfrm>
        </p:spPr>
        <p:txBody>
          <a:bodyPr/>
          <a:lstStyle/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(3)</a:t>
            </a: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(4)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Объект 10">
            <a:extLst>
              <a:ext uri="{FF2B5EF4-FFF2-40B4-BE49-F238E27FC236}">
                <a16:creationId xmlns:a16="http://schemas.microsoft.com/office/drawing/2014/main" id="{CE0393AF-56E3-0999-A512-9203596CF2D8}"/>
              </a:ext>
            </a:extLst>
          </p:cNvPr>
          <p:cNvSpPr txBox="1">
            <a:spLocks/>
          </p:cNvSpPr>
          <p:nvPr/>
        </p:nvSpPr>
        <p:spPr>
          <a:xfrm>
            <a:off x="910214" y="1797155"/>
            <a:ext cx="1128178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мад.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kʌˀ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qɔlɛ́pka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tulɛt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ɔnam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[CDK 2015: 248]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kəˀ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qolep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=ka 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tulet			on=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am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та	сторона=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LOC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ягода.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N.SGTANT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много=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3N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На той стороне ягоды много.’ 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lvl="1" indent="0">
              <a:buNone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кел.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āp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tɨnd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hɨjga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tulɛt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ɔnaŋ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[CDK 2015: 392]</a:t>
            </a:r>
          </a:p>
          <a:p>
            <a:pPr marL="457200" lvl="1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ap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tɨˀn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=d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hɨj=ga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tulet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		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on=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aŋ</a:t>
            </a:r>
          </a:p>
          <a:p>
            <a:pPr marL="457200" lvl="1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1SG.POSS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ведро=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POSS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в=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LOC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	ягода.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N.SGTANT</a:t>
            </a: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много=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PRED.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3AN.PL</a:t>
            </a:r>
          </a:p>
          <a:p>
            <a:pPr marL="457200" lvl="1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‘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В моем ведре ягоды много.’ [Там же]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7531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5946</TotalTime>
  <Words>1618</Words>
  <Application>Microsoft Office PowerPoint</Application>
  <PresentationFormat>Широкоэкранный</PresentationFormat>
  <Paragraphs>226</Paragraphs>
  <Slides>18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</vt:lpstr>
      <vt:lpstr>Times New Roman</vt:lpstr>
      <vt:lpstr>Тема Office</vt:lpstr>
      <vt:lpstr>Лексикализация предикативных форм квантификаторов òn ‘много’ и qomat ‘мало’ в кетском языке</vt:lpstr>
      <vt:lpstr>Кетский язык</vt:lpstr>
      <vt:lpstr>Презентация PowerPoint</vt:lpstr>
      <vt:lpstr>Лично-предикативные аффиксы</vt:lpstr>
      <vt:lpstr>Лично-предикативные аффиксы</vt:lpstr>
      <vt:lpstr>Предикативные формы квантификаторов  òn ‘много’ и qomat ‘мало’</vt:lpstr>
      <vt:lpstr>Предикативные формы квантификатора  òn ‘много’</vt:lpstr>
      <vt:lpstr>Предикативные формы квантификатора  òn ‘много’</vt:lpstr>
      <vt:lpstr>Предикативные формы квантификатора  òn ‘много’</vt:lpstr>
      <vt:lpstr>Предикативные формы квантификатора  òn ‘много’</vt:lpstr>
      <vt:lpstr>Предикативные формы квантификатора  òn ‘много’</vt:lpstr>
      <vt:lpstr>Предикативные формы квантификаторов  òn ‘много’ и qomat ‘мало’</vt:lpstr>
      <vt:lpstr>Предикативные формы квантификаторов  òn ‘много’ и qomat ‘мало’</vt:lpstr>
      <vt:lpstr>Предикативные формы квантификатора  qomat ‘мало’</vt:lpstr>
      <vt:lpstr>Предикативные формы квантификатора  ón ‘много’ в югском языке</vt:lpstr>
      <vt:lpstr>Выводы</vt:lpstr>
      <vt:lpstr>Литература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слов в предложениях существования и местонахождения в кетском языке</dc:title>
  <dc:creator>Николай Журавлев</dc:creator>
  <cp:lastModifiedBy>Николай Журавлев</cp:lastModifiedBy>
  <cp:revision>135</cp:revision>
  <dcterms:created xsi:type="dcterms:W3CDTF">2024-03-16T06:09:53Z</dcterms:created>
  <dcterms:modified xsi:type="dcterms:W3CDTF">2024-11-26T14:52:32Z</dcterms:modified>
</cp:coreProperties>
</file>